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6" r:id="rId16"/>
    <p:sldId id="277" r:id="rId17"/>
    <p:sldId id="278" r:id="rId18"/>
    <p:sldId id="275" r:id="rId19"/>
    <p:sldId id="272" r:id="rId20"/>
    <p:sldId id="273" r:id="rId21"/>
    <p:sldId id="279" r:id="rId22"/>
    <p:sldId id="274"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8" autoAdjust="0"/>
    <p:restoredTop sz="94660"/>
  </p:normalViewPr>
  <p:slideViewPr>
    <p:cSldViewPr snapToGrid="0">
      <p:cViewPr varScale="1">
        <p:scale>
          <a:sx n="72" d="100"/>
          <a:sy n="72"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C79C-80FF-46C0-A9C4-BC3A3A93C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C3E2A-D9AD-41DE-8E82-203BC95AE8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AB471E-9171-4A2E-9A2E-672DC114EF88}"/>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A1A335D0-5B17-4EBF-BFFE-E614CCBA5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96A87-E46E-41A4-B914-6280610E6F3B}"/>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125058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ABE0D-5C1B-43FB-B8F5-6265D44C1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8A6425-D911-452E-A426-BC7359F4BA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46170-349F-425D-8C68-44AE1DE9546C}"/>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CEB1B527-D21D-4F1D-8FFF-C6FD64845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C983B-86D0-4BFE-B132-D4059C85D784}"/>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18604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0B16C-BB18-464C-8E92-023BE94BF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3F0CE-3CEB-4415-B14B-F0C7620B3C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5F660-27AA-460D-8905-1428699095DC}"/>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21BD8720-6E32-4FD4-BE0B-585A1B4AF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B589E-17B0-4890-838F-DADB0379CBC2}"/>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343766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5A4E-E10D-4CB8-8079-00FBBF3EF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7EC45-7BFE-4BD9-8BB4-2F98EC5413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78364-D21A-4C3F-BA42-833982369416}"/>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123EFEC6-0D16-41DF-96E8-CD8106277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199A1-9C7D-42C5-AC4C-28E91738F62C}"/>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160874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CFAB-2CFB-48D1-8EC9-EAD1AF748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7A91C5-3CDE-4C37-8403-0E99BB1CB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74577-A5CE-4BDE-B455-5EEA3D348F6F}"/>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F4381FE6-75EB-4A1B-9EA8-622633E57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10DD6-2FA7-4B08-A5A6-E5925DDE90D8}"/>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82198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CFCF-E318-4153-82BF-F9B0C7B51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18479-AA4E-4915-BDB8-0508F596A3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E5CE45-4367-475D-8206-5D381B188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B702A-1159-4C84-834C-A86ABCEACB53}"/>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6" name="Footer Placeholder 5">
            <a:extLst>
              <a:ext uri="{FF2B5EF4-FFF2-40B4-BE49-F238E27FC236}">
                <a16:creationId xmlns:a16="http://schemas.microsoft.com/office/drawing/2014/main" id="{C08052D2-9880-4556-B2B0-910F166ACB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15461-71F3-428B-88EE-935FED478D24}"/>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84154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F03D-88A6-446C-9F68-01A561C31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9AE7D-A4A3-4AB3-BE7E-55650D9C8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AEACB-3759-4467-9143-60031CF6C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43EC2-FE69-4CFB-9860-1A9CCBD2C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64D5E-133F-4D7B-BFDC-B11FA7377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0A2A8F-AA10-4630-8E6B-4C6FE14DE52F}"/>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8" name="Footer Placeholder 7">
            <a:extLst>
              <a:ext uri="{FF2B5EF4-FFF2-40B4-BE49-F238E27FC236}">
                <a16:creationId xmlns:a16="http://schemas.microsoft.com/office/drawing/2014/main" id="{EF298592-CF31-4E3D-88AD-16AD3A84D7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4F55D0-D417-4ACF-987D-F701D34A82B8}"/>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76937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3139-9D50-400E-821E-A4C9E15CF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561E78-CAF4-4676-A585-35BEDD40E9AF}"/>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4" name="Footer Placeholder 3">
            <a:extLst>
              <a:ext uri="{FF2B5EF4-FFF2-40B4-BE49-F238E27FC236}">
                <a16:creationId xmlns:a16="http://schemas.microsoft.com/office/drawing/2014/main" id="{78F37B14-10D8-40FE-B838-AA0EDB3AA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E63237-6E2C-4164-8002-D5D056FC3487}"/>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148030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2AEF71-D10A-4B80-9F7C-1C555C96AA5B}"/>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3" name="Footer Placeholder 2">
            <a:extLst>
              <a:ext uri="{FF2B5EF4-FFF2-40B4-BE49-F238E27FC236}">
                <a16:creationId xmlns:a16="http://schemas.microsoft.com/office/drawing/2014/main" id="{9234675D-1800-44B8-B4B6-F49025FE6B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CEC8D1-AA17-464D-8A8E-BC3C7A913A03}"/>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345409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0B26-D132-4366-8E6E-9502649B4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2CF0B2-B54F-4661-BCAD-80E32CE62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9A5FF6-321B-467E-B035-C636C0B27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2C4EE-36A2-407F-BBF8-FD0BCE7D96F5}"/>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6" name="Footer Placeholder 5">
            <a:extLst>
              <a:ext uri="{FF2B5EF4-FFF2-40B4-BE49-F238E27FC236}">
                <a16:creationId xmlns:a16="http://schemas.microsoft.com/office/drawing/2014/main" id="{F6C6EE21-4CFE-4D86-B928-CF41C0DF4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8BA12-47F6-49F0-9757-A18D09E02198}"/>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304703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BCFE-48DE-4E98-A27B-633B0CB59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52809-F338-4FED-BE6B-7910612D4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CDE43-B37E-4738-9B0A-2E2E2B860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E9E98-E592-44CB-B7AA-8504E329DD30}"/>
              </a:ext>
            </a:extLst>
          </p:cNvPr>
          <p:cNvSpPr>
            <a:spLocks noGrp="1"/>
          </p:cNvSpPr>
          <p:nvPr>
            <p:ph type="dt" sz="half" idx="10"/>
          </p:nvPr>
        </p:nvSpPr>
        <p:spPr/>
        <p:txBody>
          <a:bodyPr/>
          <a:lstStyle/>
          <a:p>
            <a:fld id="{3AB969C6-3220-46D1-8BBF-D8F3738E018A}" type="datetimeFigureOut">
              <a:rPr lang="en-US" smtClean="0"/>
              <a:t>1/9/2021</a:t>
            </a:fld>
            <a:endParaRPr lang="en-US"/>
          </a:p>
        </p:txBody>
      </p:sp>
      <p:sp>
        <p:nvSpPr>
          <p:cNvPr id="6" name="Footer Placeholder 5">
            <a:extLst>
              <a:ext uri="{FF2B5EF4-FFF2-40B4-BE49-F238E27FC236}">
                <a16:creationId xmlns:a16="http://schemas.microsoft.com/office/drawing/2014/main" id="{E6EA4AC9-F3A5-4926-A66D-F351CADC7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DEDE6-8C3E-440C-B828-7ECA38F50FB6}"/>
              </a:ext>
            </a:extLst>
          </p:cNvPr>
          <p:cNvSpPr>
            <a:spLocks noGrp="1"/>
          </p:cNvSpPr>
          <p:nvPr>
            <p:ph type="sldNum" sz="quarter" idx="12"/>
          </p:nvPr>
        </p:nvSpPr>
        <p:spPr/>
        <p:txBody>
          <a:bodyPr/>
          <a:lstStyle/>
          <a:p>
            <a:fld id="{FF28E469-1B3B-4738-8E1C-67FC01FDFBB1}" type="slidenum">
              <a:rPr lang="en-US" smtClean="0"/>
              <a:t>‹#›</a:t>
            </a:fld>
            <a:endParaRPr lang="en-US"/>
          </a:p>
        </p:txBody>
      </p:sp>
    </p:spTree>
    <p:extLst>
      <p:ext uri="{BB962C8B-B14F-4D97-AF65-F5344CB8AC3E}">
        <p14:creationId xmlns:p14="http://schemas.microsoft.com/office/powerpoint/2010/main" val="253832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6993B-020C-46F5-9203-D7075F827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5ED29-FE6F-4BB7-9356-B32FC0836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1A41B-B2C0-4DB2-A038-7F598376D8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969C6-3220-46D1-8BBF-D8F3738E018A}" type="datetimeFigureOut">
              <a:rPr lang="en-US" smtClean="0"/>
              <a:t>1/9/2021</a:t>
            </a:fld>
            <a:endParaRPr lang="en-US"/>
          </a:p>
        </p:txBody>
      </p:sp>
      <p:sp>
        <p:nvSpPr>
          <p:cNvPr id="5" name="Footer Placeholder 4">
            <a:extLst>
              <a:ext uri="{FF2B5EF4-FFF2-40B4-BE49-F238E27FC236}">
                <a16:creationId xmlns:a16="http://schemas.microsoft.com/office/drawing/2014/main" id="{C49F4839-F778-42FB-96D7-64D0675F4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E21E4-AB0C-4A81-ACE2-EE12922AA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8E469-1B3B-4738-8E1C-67FC01FDFBB1}" type="slidenum">
              <a:rPr lang="en-US" smtClean="0"/>
              <a:t>‹#›</a:t>
            </a:fld>
            <a:endParaRPr lang="en-US"/>
          </a:p>
        </p:txBody>
      </p:sp>
    </p:spTree>
    <p:extLst>
      <p:ext uri="{BB962C8B-B14F-4D97-AF65-F5344CB8AC3E}">
        <p14:creationId xmlns:p14="http://schemas.microsoft.com/office/powerpoint/2010/main" val="277649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1.bp.blogspot.com/-1KfdyvQ62TU/URezh3PCWxI/AAAAAAAABpQ/kP7oqZYhPUc/s1600/Fold.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55E6-A1F4-4A2C-91D4-C28EA5065EC8}"/>
              </a:ext>
            </a:extLst>
          </p:cNvPr>
          <p:cNvSpPr>
            <a:spLocks noGrp="1"/>
          </p:cNvSpPr>
          <p:nvPr>
            <p:ph type="ctrTitle"/>
          </p:nvPr>
        </p:nvSpPr>
        <p:spPr>
          <a:xfrm>
            <a:off x="1524000" y="279570"/>
            <a:ext cx="9144000" cy="812969"/>
          </a:xfrm>
        </p:spPr>
        <p:txBody>
          <a:bodyPr anchor="t">
            <a:normAutofit fontScale="90000"/>
          </a:bodyPr>
          <a:lstStyle/>
          <a:p>
            <a:r>
              <a:rPr lang="en-US" dirty="0"/>
              <a:t>Peekaboo Pouch</a:t>
            </a:r>
          </a:p>
        </p:txBody>
      </p:sp>
      <p:sp>
        <p:nvSpPr>
          <p:cNvPr id="3" name="Subtitle 2">
            <a:extLst>
              <a:ext uri="{FF2B5EF4-FFF2-40B4-BE49-F238E27FC236}">
                <a16:creationId xmlns:a16="http://schemas.microsoft.com/office/drawing/2014/main" id="{766CB515-9C53-4C32-8448-54B34C7AD3F9}"/>
              </a:ext>
            </a:extLst>
          </p:cNvPr>
          <p:cNvSpPr>
            <a:spLocks noGrp="1"/>
          </p:cNvSpPr>
          <p:nvPr>
            <p:ph type="subTitle" idx="1"/>
          </p:nvPr>
        </p:nvSpPr>
        <p:spPr>
          <a:xfrm>
            <a:off x="828581" y="4922668"/>
            <a:ext cx="10534835" cy="1655762"/>
          </a:xfrm>
        </p:spPr>
        <p:txBody>
          <a:bodyPr>
            <a:normAutofit/>
          </a:bodyPr>
          <a:lstStyle/>
          <a:p>
            <a:r>
              <a:rPr lang="en-US" dirty="0"/>
              <a:t>From Twinkle and Twine Designs</a:t>
            </a:r>
          </a:p>
          <a:p>
            <a:endParaRPr lang="en-US" dirty="0"/>
          </a:p>
          <a:p>
            <a:r>
              <a:rPr lang="en-US" sz="2000" dirty="0"/>
              <a:t>http://www.twinkleandtwine.com/2013/02/tutorial-peek-boo-heart-pouch.html</a:t>
            </a:r>
          </a:p>
        </p:txBody>
      </p:sp>
      <p:pic>
        <p:nvPicPr>
          <p:cNvPr id="5" name="Picture 4">
            <a:extLst>
              <a:ext uri="{FF2B5EF4-FFF2-40B4-BE49-F238E27FC236}">
                <a16:creationId xmlns:a16="http://schemas.microsoft.com/office/drawing/2014/main" id="{4FCCADAB-19AA-4445-907A-2B9AD0CB5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106" y="1259434"/>
            <a:ext cx="3427783" cy="349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99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22411CD-2B24-481A-8699-0B36B841A99B}"/>
              </a:ext>
            </a:extLst>
          </p:cNvPr>
          <p:cNvSpPr txBox="1"/>
          <p:nvPr/>
        </p:nvSpPr>
        <p:spPr>
          <a:xfrm>
            <a:off x="349929" y="769495"/>
            <a:ext cx="3799425" cy="5134155"/>
          </a:xfrm>
          <a:prstGeom prst="rect">
            <a:avLst/>
          </a:prstGeom>
        </p:spPr>
        <p:txBody>
          <a:bodyPr vert="horz" lIns="91440" tIns="45720" rIns="91440" bIns="45720" rtlCol="0">
            <a:normAutofit fontScale="92500" lnSpcReduction="10000"/>
          </a:bodyPr>
          <a:lstStyle/>
          <a:p>
            <a:pPr>
              <a:lnSpc>
                <a:spcPct val="90000"/>
              </a:lnSpc>
              <a:spcBef>
                <a:spcPct val="0"/>
              </a:spcBef>
              <a:spcAft>
                <a:spcPts val="600"/>
              </a:spcAft>
            </a:pPr>
            <a:r>
              <a:rPr lang="en-US" sz="3600" b="1" i="1" dirty="0">
                <a:latin typeface="+mj-lt"/>
                <a:ea typeface="+mj-ea"/>
                <a:cs typeface="+mj-cs"/>
              </a:rPr>
              <a:t>Step 8: </a:t>
            </a:r>
            <a:r>
              <a:rPr lang="en-US" sz="3600" dirty="0">
                <a:latin typeface="+mj-lt"/>
                <a:ea typeface="+mj-ea"/>
                <a:cs typeface="+mj-cs"/>
              </a:rPr>
              <a:t>Using sharp scissors, carefully cut out the center of the heart shape through both layers of rectangles, 1/8" inside your sewn line. Be very careful not to cut through your stitches.</a:t>
            </a:r>
          </a:p>
          <a:p>
            <a:pPr>
              <a:lnSpc>
                <a:spcPct val="90000"/>
              </a:lnSpc>
              <a:spcBef>
                <a:spcPct val="0"/>
              </a:spcBef>
              <a:spcAft>
                <a:spcPts val="600"/>
              </a:spcAft>
            </a:pPr>
            <a:endParaRPr lang="en-US" sz="3600" dirty="0">
              <a:latin typeface="+mj-lt"/>
              <a:ea typeface="+mj-ea"/>
              <a:cs typeface="+mj-cs"/>
            </a:endParaRPr>
          </a:p>
          <a:p>
            <a:pPr>
              <a:lnSpc>
                <a:spcPct val="90000"/>
              </a:lnSpc>
              <a:spcBef>
                <a:spcPct val="0"/>
              </a:spcBef>
              <a:spcAft>
                <a:spcPts val="600"/>
              </a:spcAft>
            </a:pPr>
            <a:r>
              <a:rPr lang="en-US" sz="3600" dirty="0">
                <a:latin typeface="+mj-lt"/>
                <a:ea typeface="+mj-ea"/>
                <a:cs typeface="+mj-cs"/>
              </a:rPr>
              <a:t>(I clipped the curves)</a:t>
            </a:r>
          </a:p>
        </p:txBody>
      </p:sp>
      <p:pic>
        <p:nvPicPr>
          <p:cNvPr id="10242" name="Picture 2">
            <a:extLst>
              <a:ext uri="{FF2B5EF4-FFF2-40B4-BE49-F238E27FC236}">
                <a16:creationId xmlns:a16="http://schemas.microsoft.com/office/drawing/2014/main" id="{EAC28EAA-128E-4EAB-899D-E4D24FECB3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44" r="1730" b="-1"/>
          <a:stretch/>
        </p:blipFill>
        <p:spPr bwMode="auto">
          <a:xfrm>
            <a:off x="5007338"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0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5856E0-59F9-4393-9463-75A80FDFE5B1}"/>
              </a:ext>
            </a:extLst>
          </p:cNvPr>
          <p:cNvSpPr txBox="1"/>
          <p:nvPr/>
        </p:nvSpPr>
        <p:spPr>
          <a:xfrm>
            <a:off x="410217" y="714375"/>
            <a:ext cx="4189951" cy="5429249"/>
          </a:xfrm>
          <a:prstGeom prst="rect">
            <a:avLst/>
          </a:prstGeom>
        </p:spPr>
        <p:txBody>
          <a:bodyPr vert="horz" lIns="91440" tIns="45720" rIns="91440" bIns="45720" rtlCol="0">
            <a:normAutofit fontScale="70000" lnSpcReduction="20000"/>
          </a:bodyPr>
          <a:lstStyle/>
          <a:p>
            <a:pPr>
              <a:lnSpc>
                <a:spcPct val="110000"/>
              </a:lnSpc>
              <a:spcBef>
                <a:spcPct val="0"/>
              </a:spcBef>
              <a:spcAft>
                <a:spcPts val="600"/>
              </a:spcAft>
            </a:pPr>
            <a:r>
              <a:rPr lang="en-US" sz="4400" b="1" i="1" dirty="0">
                <a:latin typeface="+mj-lt"/>
                <a:ea typeface="+mj-ea"/>
                <a:cs typeface="+mj-cs"/>
              </a:rPr>
              <a:t>Step 9: </a:t>
            </a:r>
            <a:r>
              <a:rPr lang="en-US" sz="4400" dirty="0">
                <a:latin typeface="+mj-lt"/>
                <a:ea typeface="+mj-ea"/>
                <a:cs typeface="+mj-cs"/>
              </a:rPr>
              <a:t>Turn the rectangles right side out, by flipping the exterior fabric rectangle through the center of the heart hole you just cut. You will need to use something with a dull point (</a:t>
            </a:r>
            <a:r>
              <a:rPr lang="en-US" sz="4400" dirty="0" err="1">
                <a:latin typeface="+mj-lt"/>
                <a:ea typeface="+mj-ea"/>
                <a:cs typeface="+mj-cs"/>
              </a:rPr>
              <a:t>ie</a:t>
            </a:r>
            <a:r>
              <a:rPr lang="en-US" sz="4400" dirty="0">
                <a:latin typeface="+mj-lt"/>
                <a:ea typeface="+mj-ea"/>
                <a:cs typeface="+mj-cs"/>
              </a:rPr>
              <a:t>. pencil) to push the top point of the heart right side out.</a:t>
            </a:r>
          </a:p>
        </p:txBody>
      </p:sp>
      <p:pic>
        <p:nvPicPr>
          <p:cNvPr id="11266" name="Picture 2">
            <a:extLst>
              <a:ext uri="{FF2B5EF4-FFF2-40B4-BE49-F238E27FC236}">
                <a16:creationId xmlns:a16="http://schemas.microsoft.com/office/drawing/2014/main" id="{5824F78B-B2A8-48A1-955C-1BF7671BA9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78" r="8539"/>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8C7429-205A-42B9-A50F-DF48C106831B}"/>
              </a:ext>
            </a:extLst>
          </p:cNvPr>
          <p:cNvSpPr txBox="1"/>
          <p:nvPr/>
        </p:nvSpPr>
        <p:spPr>
          <a:xfrm>
            <a:off x="296086" y="3069670"/>
            <a:ext cx="4229594" cy="355282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600" b="1" i="1" dirty="0">
                <a:latin typeface="+mj-lt"/>
                <a:ea typeface="+mj-ea"/>
                <a:cs typeface="+mj-cs"/>
              </a:rPr>
              <a:t>Step 11: </a:t>
            </a:r>
            <a:r>
              <a:rPr lang="en-US" sz="2600" dirty="0">
                <a:latin typeface="+mj-lt"/>
                <a:ea typeface="+mj-ea"/>
                <a:cs typeface="+mj-cs"/>
              </a:rPr>
              <a:t>Pin your vinyl square on top of the heart hole on the </a:t>
            </a:r>
            <a:r>
              <a:rPr lang="en-US" sz="2600" u="sng" dirty="0">
                <a:latin typeface="+mj-lt"/>
                <a:ea typeface="+mj-ea"/>
                <a:cs typeface="+mj-cs"/>
              </a:rPr>
              <a:t>interior fabric</a:t>
            </a:r>
            <a:r>
              <a:rPr lang="en-US" sz="2600" dirty="0">
                <a:latin typeface="+mj-lt"/>
                <a:ea typeface="+mj-ea"/>
                <a:cs typeface="+mj-cs"/>
              </a:rPr>
              <a:t> side of your rectangles. Be careful to only pin through the four corners of the vinyl square. Do not pin through any of the vinyl in the center of the heart, otherwise there will be pin holes in your finished "window".</a:t>
            </a:r>
            <a:br>
              <a:rPr lang="en-US" sz="2400" dirty="0"/>
            </a:br>
            <a:endParaRPr lang="en-US" sz="2400" dirty="0"/>
          </a:p>
        </p:txBody>
      </p:sp>
      <p:pic>
        <p:nvPicPr>
          <p:cNvPr id="13314" name="Picture 2">
            <a:extLst>
              <a:ext uri="{FF2B5EF4-FFF2-40B4-BE49-F238E27FC236}">
                <a16:creationId xmlns:a16="http://schemas.microsoft.com/office/drawing/2014/main" id="{796FE7D3-A671-470A-A51E-FCC4352AA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7" r="1250"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A71733-4880-4CA3-8757-15CF44128D71}"/>
              </a:ext>
            </a:extLst>
          </p:cNvPr>
          <p:cNvSpPr txBox="1"/>
          <p:nvPr/>
        </p:nvSpPr>
        <p:spPr>
          <a:xfrm>
            <a:off x="296086" y="824149"/>
            <a:ext cx="3556525" cy="1938992"/>
          </a:xfrm>
          <a:prstGeom prst="rect">
            <a:avLst/>
          </a:prstGeom>
          <a:noFill/>
        </p:spPr>
        <p:txBody>
          <a:bodyPr wrap="square">
            <a:spAutoFit/>
          </a:bodyPr>
          <a:lstStyle/>
          <a:p>
            <a:pPr>
              <a:spcAft>
                <a:spcPts val="600"/>
              </a:spcAft>
            </a:pPr>
            <a:r>
              <a:rPr lang="en-US" sz="2400" b="1" i="1" dirty="0">
                <a:latin typeface="+mj-lt"/>
                <a:ea typeface="+mj-ea"/>
                <a:cs typeface="+mj-cs"/>
              </a:rPr>
              <a:t>Step 10: </a:t>
            </a:r>
            <a:r>
              <a:rPr lang="en-US" sz="2400" dirty="0">
                <a:latin typeface="+mj-lt"/>
                <a:ea typeface="+mj-ea"/>
                <a:cs typeface="+mj-cs"/>
              </a:rPr>
              <a:t>Press your heart hole so that the seam on the edge of the heart is smooth and flat all the way around. </a:t>
            </a:r>
          </a:p>
        </p:txBody>
      </p:sp>
    </p:spTree>
    <p:extLst>
      <p:ext uri="{BB962C8B-B14F-4D97-AF65-F5344CB8AC3E}">
        <p14:creationId xmlns:p14="http://schemas.microsoft.com/office/powerpoint/2010/main" val="358355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0CD08D-5928-46A5-A1C5-DCDA2851F456}"/>
              </a:ext>
            </a:extLst>
          </p:cNvPr>
          <p:cNvSpPr txBox="1"/>
          <p:nvPr/>
        </p:nvSpPr>
        <p:spPr>
          <a:xfrm>
            <a:off x="480255" y="1071239"/>
            <a:ext cx="3651466" cy="4184342"/>
          </a:xfrm>
          <a:prstGeom prst="rect">
            <a:avLst/>
          </a:prstGeom>
        </p:spPr>
        <p:txBody>
          <a:bodyPr vert="horz" lIns="91440" tIns="45720" rIns="91440" bIns="45720" rtlCol="0">
            <a:normAutofit/>
          </a:bodyPr>
          <a:lstStyle/>
          <a:p>
            <a:pPr>
              <a:lnSpc>
                <a:spcPct val="90000"/>
              </a:lnSpc>
              <a:spcAft>
                <a:spcPts val="600"/>
              </a:spcAft>
            </a:pPr>
            <a:r>
              <a:rPr lang="en-US" sz="2400" b="1" i="1" dirty="0">
                <a:latin typeface="+mj-lt"/>
                <a:ea typeface="+mj-ea"/>
                <a:cs typeface="+mj-cs"/>
              </a:rPr>
              <a:t>Step 12</a:t>
            </a:r>
            <a:r>
              <a:rPr lang="en-US" sz="2400" dirty="0">
                <a:latin typeface="+mj-lt"/>
                <a:ea typeface="+mj-ea"/>
                <a:cs typeface="+mj-cs"/>
              </a:rPr>
              <a:t>: Flip the heart window over to the exterior fabric so that the vinyl is on the bottom, and carefully sew around the heart window 1/8" from the edge. You may need to adjust your sewing machine tension for this part. </a:t>
            </a:r>
          </a:p>
          <a:p>
            <a:pPr>
              <a:lnSpc>
                <a:spcPct val="90000"/>
              </a:lnSpc>
              <a:spcAft>
                <a:spcPts val="600"/>
              </a:spcAft>
            </a:pPr>
            <a:r>
              <a:rPr lang="en-US" sz="2400" dirty="0">
                <a:latin typeface="+mj-lt"/>
                <a:ea typeface="+mj-ea"/>
                <a:cs typeface="+mj-cs"/>
              </a:rPr>
              <a:t>(I used a walking foot)</a:t>
            </a:r>
          </a:p>
        </p:txBody>
      </p:sp>
      <p:pic>
        <p:nvPicPr>
          <p:cNvPr id="14338" name="Picture 2">
            <a:extLst>
              <a:ext uri="{FF2B5EF4-FFF2-40B4-BE49-F238E27FC236}">
                <a16:creationId xmlns:a16="http://schemas.microsoft.com/office/drawing/2014/main" id="{EADA42C2-06C4-4466-B21D-5E963185F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73" r="6254"/>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5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CD2A26-4338-401A-A59A-453C120885CD}"/>
              </a:ext>
            </a:extLst>
          </p:cNvPr>
          <p:cNvSpPr txBox="1"/>
          <p:nvPr/>
        </p:nvSpPr>
        <p:spPr>
          <a:xfrm>
            <a:off x="7380407" y="743447"/>
            <a:ext cx="4297243"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400" b="1" i="1" dirty="0">
                <a:effectLst/>
                <a:latin typeface="+mj-lt"/>
                <a:ea typeface="+mj-ea"/>
                <a:cs typeface="+mj-cs"/>
              </a:rPr>
              <a:t>Step 13: </a:t>
            </a:r>
            <a:r>
              <a:rPr lang="en-US" sz="4400" b="0" i="0" dirty="0">
                <a:effectLst/>
                <a:latin typeface="+mj-lt"/>
                <a:ea typeface="+mj-ea"/>
                <a:cs typeface="+mj-cs"/>
              </a:rPr>
              <a:t>Trim the vinyl 1/8" outside of the stitch line.</a:t>
            </a:r>
            <a:endParaRPr lang="en-US" sz="4400" dirty="0">
              <a:latin typeface="+mj-lt"/>
              <a:ea typeface="+mj-ea"/>
              <a:cs typeface="+mj-cs"/>
            </a:endParaRPr>
          </a:p>
        </p:txBody>
      </p:sp>
      <p:pic>
        <p:nvPicPr>
          <p:cNvPr id="15362" name="Picture 2">
            <a:extLst>
              <a:ext uri="{FF2B5EF4-FFF2-40B4-BE49-F238E27FC236}">
                <a16:creationId xmlns:a16="http://schemas.microsoft.com/office/drawing/2014/main" id="{BC83C07E-D0E3-4629-8422-6FB4CD955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35" r="11735" b="-2"/>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6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CD2A26-4338-401A-A59A-453C120885CD}"/>
              </a:ext>
            </a:extLst>
          </p:cNvPr>
          <p:cNvSpPr txBox="1"/>
          <p:nvPr/>
        </p:nvSpPr>
        <p:spPr>
          <a:xfrm>
            <a:off x="7333090" y="734570"/>
            <a:ext cx="4515671" cy="4609788"/>
          </a:xfrm>
          <a:prstGeom prst="rect">
            <a:avLst/>
          </a:prstGeom>
          <a:noFill/>
        </p:spPr>
        <p:txBody>
          <a:bodyPr vert="horz" lIns="91440" tIns="45720" rIns="91440" bIns="45720" rtlCol="0" anchor="b">
            <a:normAutofit fontScale="62500" lnSpcReduction="20000"/>
          </a:bodyPr>
          <a:lstStyle/>
          <a:p>
            <a:r>
              <a:rPr lang="en-US" sz="4400" b="1" i="1" dirty="0">
                <a:latin typeface="+mj-lt"/>
                <a:ea typeface="+mj-ea"/>
                <a:cs typeface="+mj-cs"/>
              </a:rPr>
              <a:t>Step 14: </a:t>
            </a:r>
            <a:r>
              <a:rPr lang="en-US" sz="4400" dirty="0">
                <a:latin typeface="+mj-lt"/>
                <a:ea typeface="+mj-ea"/>
                <a:cs typeface="+mj-cs"/>
              </a:rPr>
              <a:t>Fold each of the two fabric rectangles in half, with the right sides of each together. You will be creating a folded rectangle sandwich with the two sides joined by the heart window in the middle. Pin the long edges of each of the folded rectangles together. You are about to create the exterior bag and the interior lining bag.</a:t>
            </a:r>
          </a:p>
        </p:txBody>
      </p:sp>
      <p:pic>
        <p:nvPicPr>
          <p:cNvPr id="15362" name="Picture 2">
            <a:extLst>
              <a:ext uri="{FF2B5EF4-FFF2-40B4-BE49-F238E27FC236}">
                <a16:creationId xmlns:a16="http://schemas.microsoft.com/office/drawing/2014/main" id="{BC83C07E-D0E3-4629-8422-6FB4CD95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59" r="16759"/>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7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5CD2A26-4338-401A-A59A-453C120885CD}"/>
              </a:ext>
            </a:extLst>
          </p:cNvPr>
          <p:cNvSpPr txBox="1"/>
          <p:nvPr/>
        </p:nvSpPr>
        <p:spPr>
          <a:xfrm>
            <a:off x="1001684" y="170412"/>
            <a:ext cx="10178934" cy="132873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kern="1200">
                <a:solidFill>
                  <a:schemeClr val="tx1"/>
                </a:solidFill>
                <a:latin typeface="+mj-lt"/>
                <a:ea typeface="+mj-ea"/>
                <a:cs typeface="+mj-cs"/>
              </a:rPr>
              <a:t>Step 15: </a:t>
            </a:r>
            <a:r>
              <a:rPr lang="en-US" sz="4400" kern="1200">
                <a:solidFill>
                  <a:schemeClr val="tx1"/>
                </a:solidFill>
                <a:latin typeface="+mj-lt"/>
                <a:ea typeface="+mj-ea"/>
                <a:cs typeface="+mj-cs"/>
              </a:rPr>
              <a:t>Sew the pinned edges of the folded rectangles together. Remove the pins.</a:t>
            </a:r>
          </a:p>
        </p:txBody>
      </p:sp>
      <p:pic>
        <p:nvPicPr>
          <p:cNvPr id="15362" name="Picture 2">
            <a:extLst>
              <a:ext uri="{FF2B5EF4-FFF2-40B4-BE49-F238E27FC236}">
                <a16:creationId xmlns:a16="http://schemas.microsoft.com/office/drawing/2014/main" id="{BC83C07E-D0E3-4629-8422-6FB4CD955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8" b="3"/>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a:extLst>
              <a:ext uri="{FF2B5EF4-FFF2-40B4-BE49-F238E27FC236}">
                <a16:creationId xmlns:a16="http://schemas.microsoft.com/office/drawing/2014/main" id="{E3751BD5-E3F5-489D-8A33-FBE8C3F3A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742"/>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7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0CD08D-5928-46A5-A1C5-DCDA2851F456}"/>
              </a:ext>
            </a:extLst>
          </p:cNvPr>
          <p:cNvSpPr txBox="1"/>
          <p:nvPr/>
        </p:nvSpPr>
        <p:spPr>
          <a:xfrm>
            <a:off x="7380407" y="743447"/>
            <a:ext cx="3973385" cy="3692028"/>
          </a:xfrm>
          <a:prstGeom prst="rect">
            <a:avLst/>
          </a:prstGeom>
          <a:noFill/>
        </p:spPr>
        <p:txBody>
          <a:bodyPr vert="horz" lIns="91440" tIns="45720" rIns="91440" bIns="45720" rtlCol="0" anchor="b">
            <a:normAutofit fontScale="77500" lnSpcReduction="20000"/>
          </a:bodyPr>
          <a:lstStyle/>
          <a:p>
            <a:pPr>
              <a:lnSpc>
                <a:spcPct val="90000"/>
              </a:lnSpc>
              <a:spcBef>
                <a:spcPct val="0"/>
              </a:spcBef>
              <a:spcAft>
                <a:spcPts val="600"/>
              </a:spcAft>
            </a:pPr>
            <a:r>
              <a:rPr lang="en-US" sz="4000" b="1" i="1" dirty="0">
                <a:latin typeface="+mj-lt"/>
                <a:ea typeface="+mj-ea"/>
                <a:cs typeface="+mj-cs"/>
              </a:rPr>
              <a:t>Step 16</a:t>
            </a:r>
            <a:r>
              <a:rPr lang="en-US" sz="4000" dirty="0">
                <a:latin typeface="+mj-lt"/>
                <a:ea typeface="+mj-ea"/>
                <a:cs typeface="+mj-cs"/>
              </a:rPr>
              <a:t>: Press the side seams open, near the top of both sides of the sewn rectangles. </a:t>
            </a:r>
          </a:p>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r>
              <a:rPr lang="en-US" sz="4000" dirty="0">
                <a:latin typeface="+mj-lt"/>
                <a:ea typeface="+mj-ea"/>
                <a:cs typeface="+mj-cs"/>
              </a:rPr>
              <a:t>(I used a sleeve ironing board and ironed all 4 seams fully open)</a:t>
            </a:r>
          </a:p>
        </p:txBody>
      </p:sp>
      <p:pic>
        <p:nvPicPr>
          <p:cNvPr id="18436" name="Picture 4">
            <a:extLst>
              <a:ext uri="{FF2B5EF4-FFF2-40B4-BE49-F238E27FC236}">
                <a16:creationId xmlns:a16="http://schemas.microsoft.com/office/drawing/2014/main" id="{0982E43D-E778-4E1F-9FF3-6185E55110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9" r="21454" b="-1"/>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0A72ABA-326F-47DB-8433-609F1F9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564CC1-3A5C-4B6B-9E6B-50586341AA43}"/>
              </a:ext>
            </a:extLst>
          </p:cNvPr>
          <p:cNvSpPr txBox="1"/>
          <p:nvPr/>
        </p:nvSpPr>
        <p:spPr>
          <a:xfrm>
            <a:off x="500693" y="202582"/>
            <a:ext cx="11688258" cy="1997694"/>
          </a:xfrm>
          <a:prstGeom prst="rect">
            <a:avLst/>
          </a:prstGeom>
        </p:spPr>
        <p:txBody>
          <a:bodyPr vert="horz" lIns="91440" tIns="45720" rIns="91440" bIns="45720" rtlCol="0">
            <a:normAutofit/>
          </a:bodyPr>
          <a:lstStyle/>
          <a:p>
            <a:pPr>
              <a:lnSpc>
                <a:spcPct val="90000"/>
              </a:lnSpc>
              <a:spcAft>
                <a:spcPts val="600"/>
              </a:spcAft>
            </a:pPr>
            <a:r>
              <a:rPr lang="en-US" sz="3200" b="1" i="1" dirty="0">
                <a:latin typeface="+mj-lt"/>
                <a:ea typeface="+mj-ea"/>
                <a:cs typeface="+mj-cs"/>
              </a:rPr>
              <a:t>Step 17: </a:t>
            </a:r>
            <a:r>
              <a:rPr lang="en-US" sz="3200" dirty="0">
                <a:latin typeface="+mj-lt"/>
                <a:ea typeface="+mj-ea"/>
                <a:cs typeface="+mj-cs"/>
              </a:rPr>
              <a:t>Turn the exterior fabric bag right side out so that the interior lining bag is inside of it. Your bag should now look like this:</a:t>
            </a:r>
          </a:p>
        </p:txBody>
      </p:sp>
      <p:pic>
        <p:nvPicPr>
          <p:cNvPr id="16392" name="Picture 8">
            <a:extLst>
              <a:ext uri="{FF2B5EF4-FFF2-40B4-BE49-F238E27FC236}">
                <a16:creationId xmlns:a16="http://schemas.microsoft.com/office/drawing/2014/main" id="{CA500DA2-CC8C-4295-944C-0A18644B4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6714160" cy="521017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426D03A0-8292-450D-8DFD-1C5A989E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209" y="1647824"/>
            <a:ext cx="5474791"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1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6E5663-44D9-4E41-ACAE-C676FA90AB7B}"/>
              </a:ext>
            </a:extLst>
          </p:cNvPr>
          <p:cNvSpPr txBox="1"/>
          <p:nvPr/>
        </p:nvSpPr>
        <p:spPr>
          <a:xfrm>
            <a:off x="605481" y="1532975"/>
            <a:ext cx="3799425" cy="314324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b="1" i="1" dirty="0">
                <a:latin typeface="+mj-lt"/>
                <a:ea typeface="+mj-ea"/>
                <a:cs typeface="+mj-cs"/>
              </a:rPr>
              <a:t>Step 18: </a:t>
            </a:r>
            <a:r>
              <a:rPr lang="en-US" sz="3200" dirty="0">
                <a:latin typeface="+mj-lt"/>
                <a:ea typeface="+mj-ea"/>
                <a:cs typeface="+mj-cs"/>
              </a:rPr>
              <a:t>Fold the top 2" cuff over and iron the crease so that it is smooth and straight all the way around (Make sure not to iron over the vinyl!).</a:t>
            </a:r>
            <a:br>
              <a:rPr lang="en-US" sz="2000" dirty="0"/>
            </a:br>
            <a:endParaRPr lang="en-US" sz="2000" dirty="0"/>
          </a:p>
        </p:txBody>
      </p:sp>
      <p:pic>
        <p:nvPicPr>
          <p:cNvPr id="19458" name="Picture 2">
            <a:extLst>
              <a:ext uri="{FF2B5EF4-FFF2-40B4-BE49-F238E27FC236}">
                <a16:creationId xmlns:a16="http://schemas.microsoft.com/office/drawing/2014/main" id="{CA529EBC-0B96-4E2C-AD46-842CF1E7BE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 b="-2"/>
          <a:stretch/>
        </p:blipFill>
        <p:spPr bwMode="auto">
          <a:xfrm>
            <a:off x="5010387"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97C06-45F2-4E74-914C-8C3C65B6A26E}"/>
              </a:ext>
            </a:extLst>
          </p:cNvPr>
          <p:cNvSpPr txBox="1"/>
          <p:nvPr/>
        </p:nvSpPr>
        <p:spPr>
          <a:xfrm>
            <a:off x="3048000" y="2136339"/>
            <a:ext cx="6096000" cy="2308324"/>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4D4D4D"/>
                </a:solidFill>
                <a:effectLst/>
                <a:latin typeface="Trebuchet MS" panose="020B0603020202020204" pitchFamily="34" charset="0"/>
              </a:rPr>
              <a:t>Exterior bag fabric - 7" x 16" rectangle</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Interior/accent fabric - 7" x 21" rectangle</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1 yd. of cord</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Clear vinyl - 5" square</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Heart template</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Disappearing ink fabric marker or any marking pencil</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Scissors</a:t>
            </a:r>
          </a:p>
          <a:p>
            <a:pPr marL="285750" indent="-285750" algn="l">
              <a:buFont typeface="Arial" panose="020B0604020202020204" pitchFamily="34" charset="0"/>
              <a:buChar char="•"/>
            </a:pPr>
            <a:r>
              <a:rPr lang="en-US" b="0" i="0" dirty="0">
                <a:solidFill>
                  <a:srgbClr val="4D4D4D"/>
                </a:solidFill>
                <a:effectLst/>
                <a:latin typeface="Trebuchet MS" panose="020B0603020202020204" pitchFamily="34" charset="0"/>
              </a:rPr>
              <a:t>Thread</a:t>
            </a:r>
          </a:p>
        </p:txBody>
      </p:sp>
      <p:sp>
        <p:nvSpPr>
          <p:cNvPr id="2" name="TextBox 1">
            <a:extLst>
              <a:ext uri="{FF2B5EF4-FFF2-40B4-BE49-F238E27FC236}">
                <a16:creationId xmlns:a16="http://schemas.microsoft.com/office/drawing/2014/main" id="{00033B54-4B26-4CF6-B533-ADFB0F5E2DB5}"/>
              </a:ext>
            </a:extLst>
          </p:cNvPr>
          <p:cNvSpPr txBox="1"/>
          <p:nvPr/>
        </p:nvSpPr>
        <p:spPr>
          <a:xfrm>
            <a:off x="2743200" y="1012054"/>
            <a:ext cx="5477522" cy="584775"/>
          </a:xfrm>
          <a:prstGeom prst="rect">
            <a:avLst/>
          </a:prstGeom>
          <a:noFill/>
        </p:spPr>
        <p:txBody>
          <a:bodyPr wrap="square" rtlCol="0">
            <a:spAutoFit/>
          </a:bodyPr>
          <a:lstStyle/>
          <a:p>
            <a:pPr algn="ctr"/>
            <a:r>
              <a:rPr lang="en-US" sz="3200" dirty="0"/>
              <a:t>Supplies</a:t>
            </a:r>
          </a:p>
        </p:txBody>
      </p:sp>
      <p:sp>
        <p:nvSpPr>
          <p:cNvPr id="4" name="TextBox 3">
            <a:extLst>
              <a:ext uri="{FF2B5EF4-FFF2-40B4-BE49-F238E27FC236}">
                <a16:creationId xmlns:a16="http://schemas.microsoft.com/office/drawing/2014/main" id="{6BEBF40D-02C0-47FB-A3D5-94D4B6D7C0DB}"/>
              </a:ext>
            </a:extLst>
          </p:cNvPr>
          <p:cNvSpPr txBox="1"/>
          <p:nvPr/>
        </p:nvSpPr>
        <p:spPr>
          <a:xfrm>
            <a:off x="1864311" y="5140171"/>
            <a:ext cx="7901126" cy="923330"/>
          </a:xfrm>
          <a:prstGeom prst="rect">
            <a:avLst/>
          </a:prstGeom>
          <a:noFill/>
        </p:spPr>
        <p:txBody>
          <a:bodyPr wrap="square" rtlCol="0">
            <a:spAutoFit/>
          </a:bodyPr>
          <a:lstStyle/>
          <a:p>
            <a:r>
              <a:rPr lang="en-US" u="sng" dirty="0"/>
              <a:t>Note in the photos in this tutorial they have used:</a:t>
            </a:r>
          </a:p>
          <a:p>
            <a:pPr marL="285750" indent="-285750">
              <a:buFont typeface="Arial" panose="020B0604020202020204" pitchFamily="34" charset="0"/>
              <a:buChar char="•"/>
            </a:pPr>
            <a:r>
              <a:rPr lang="en-US" dirty="0"/>
              <a:t>Light Aqua fabric as the Exterior bag fabric</a:t>
            </a:r>
          </a:p>
          <a:p>
            <a:pPr marL="285750" indent="-285750">
              <a:buFont typeface="Arial" panose="020B0604020202020204" pitchFamily="34" charset="0"/>
              <a:buChar char="•"/>
            </a:pPr>
            <a:r>
              <a:rPr lang="en-US" dirty="0"/>
              <a:t>Red Print fabric as the Interior bag fabric</a:t>
            </a:r>
          </a:p>
        </p:txBody>
      </p:sp>
    </p:spTree>
    <p:extLst>
      <p:ext uri="{BB962C8B-B14F-4D97-AF65-F5344CB8AC3E}">
        <p14:creationId xmlns:p14="http://schemas.microsoft.com/office/powerpoint/2010/main" val="317232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F5A8B5-9C30-425A-A379-667DCDE285E8}"/>
              </a:ext>
            </a:extLst>
          </p:cNvPr>
          <p:cNvSpPr txBox="1"/>
          <p:nvPr/>
        </p:nvSpPr>
        <p:spPr>
          <a:xfrm>
            <a:off x="478277" y="1668500"/>
            <a:ext cx="3996069" cy="3755756"/>
          </a:xfrm>
          <a:prstGeom prst="rect">
            <a:avLst/>
          </a:prstGeom>
        </p:spPr>
        <p:txBody>
          <a:bodyPr vert="horz" lIns="91440" tIns="45720" rIns="91440" bIns="45720" rtlCol="0">
            <a:normAutofit fontScale="92500"/>
          </a:bodyPr>
          <a:lstStyle/>
          <a:p>
            <a:pPr>
              <a:lnSpc>
                <a:spcPct val="90000"/>
              </a:lnSpc>
              <a:spcAft>
                <a:spcPts val="600"/>
              </a:spcAft>
            </a:pPr>
            <a:r>
              <a:rPr lang="en-US" sz="3000" b="1" i="1" dirty="0">
                <a:latin typeface="+mj-lt"/>
                <a:ea typeface="+mj-ea"/>
                <a:cs typeface="+mj-cs"/>
              </a:rPr>
              <a:t>Step 19: </a:t>
            </a:r>
            <a:r>
              <a:rPr lang="en-US" sz="3000" dirty="0">
                <a:latin typeface="+mj-lt"/>
                <a:ea typeface="+mj-ea"/>
                <a:cs typeface="+mj-cs"/>
              </a:rPr>
              <a:t>Pin the cuff down, making sure to match up the side seams and stitch it in place around the bottom edge. Be sure to back tack when sewing over each of the side seams to reinforce the stitching in that area.</a:t>
            </a:r>
          </a:p>
        </p:txBody>
      </p:sp>
      <p:pic>
        <p:nvPicPr>
          <p:cNvPr id="20482" name="Picture 2">
            <a:extLst>
              <a:ext uri="{FF2B5EF4-FFF2-40B4-BE49-F238E27FC236}">
                <a16:creationId xmlns:a16="http://schemas.microsoft.com/office/drawing/2014/main" id="{0AE41D9C-34B8-44F1-9390-A2546AAC2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3" r="11106"/>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2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0CD08D-5928-46A5-A1C5-DCDA2851F456}"/>
              </a:ext>
            </a:extLst>
          </p:cNvPr>
          <p:cNvSpPr txBox="1"/>
          <p:nvPr/>
        </p:nvSpPr>
        <p:spPr>
          <a:xfrm>
            <a:off x="7380407" y="743446"/>
            <a:ext cx="3973385" cy="4956017"/>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200" b="1" i="1" dirty="0">
                <a:latin typeface="+mj-lt"/>
                <a:ea typeface="+mj-ea"/>
                <a:cs typeface="+mj-cs"/>
              </a:rPr>
              <a:t>Step 20: </a:t>
            </a:r>
            <a:r>
              <a:rPr lang="en-US" sz="3200" dirty="0">
                <a:latin typeface="+mj-lt"/>
                <a:ea typeface="+mj-ea"/>
                <a:cs typeface="+mj-cs"/>
              </a:rPr>
              <a:t>Make a second row of stitching around the cuff, approximately 1/2" to 3/4" above the first. Be sure to back tack when sewing over each of the side seams to reinforce the stitching in that area.</a:t>
            </a:r>
          </a:p>
        </p:txBody>
      </p:sp>
      <p:pic>
        <p:nvPicPr>
          <p:cNvPr id="18436" name="Picture 4">
            <a:extLst>
              <a:ext uri="{FF2B5EF4-FFF2-40B4-BE49-F238E27FC236}">
                <a16:creationId xmlns:a16="http://schemas.microsoft.com/office/drawing/2014/main" id="{0982E43D-E778-4E1F-9FF3-6185E5511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08" r="9808"/>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95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444CB9E-2325-4A05-A6F5-78EB79E3D482}"/>
              </a:ext>
            </a:extLst>
          </p:cNvPr>
          <p:cNvSpPr txBox="1"/>
          <p:nvPr/>
        </p:nvSpPr>
        <p:spPr>
          <a:xfrm>
            <a:off x="605480" y="1603996"/>
            <a:ext cx="3799425" cy="4086590"/>
          </a:xfrm>
          <a:prstGeom prst="rect">
            <a:avLst/>
          </a:prstGeom>
        </p:spPr>
        <p:txBody>
          <a:bodyPr vert="horz" lIns="91440" tIns="45720" rIns="91440" bIns="45720" rtlCol="0">
            <a:normAutofit lnSpcReduction="10000"/>
          </a:bodyPr>
          <a:lstStyle/>
          <a:p>
            <a:pPr>
              <a:lnSpc>
                <a:spcPct val="90000"/>
              </a:lnSpc>
              <a:spcAft>
                <a:spcPts val="600"/>
              </a:spcAft>
            </a:pPr>
            <a:r>
              <a:rPr lang="en-US" sz="3200" b="1" i="1" dirty="0">
                <a:latin typeface="+mj-lt"/>
                <a:ea typeface="+mj-ea"/>
                <a:cs typeface="+mj-cs"/>
              </a:rPr>
              <a:t>Step 21: </a:t>
            </a:r>
            <a:r>
              <a:rPr lang="en-US" sz="3200" dirty="0">
                <a:latin typeface="+mj-lt"/>
                <a:ea typeface="+mj-ea"/>
                <a:cs typeface="+mj-cs"/>
              </a:rPr>
              <a:t>Use your seam ripper to open the seam between the two lines of stitching on each side seam of the bag. You only need to remove the stitches from the top layer of the folded cuff fabric.</a:t>
            </a:r>
          </a:p>
        </p:txBody>
      </p:sp>
      <p:pic>
        <p:nvPicPr>
          <p:cNvPr id="21506" name="Picture 2">
            <a:extLst>
              <a:ext uri="{FF2B5EF4-FFF2-40B4-BE49-F238E27FC236}">
                <a16:creationId xmlns:a16="http://schemas.microsoft.com/office/drawing/2014/main" id="{6B6127DB-819A-4749-989B-ADBF9D248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 r="10696"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9E9039-0AF4-488B-BB68-AD332F58EB3D}"/>
              </a:ext>
            </a:extLst>
          </p:cNvPr>
          <p:cNvSpPr txBox="1"/>
          <p:nvPr/>
        </p:nvSpPr>
        <p:spPr>
          <a:xfrm>
            <a:off x="605480" y="2370338"/>
            <a:ext cx="3939888" cy="4234647"/>
          </a:xfrm>
          <a:prstGeom prst="rect">
            <a:avLst/>
          </a:prstGeom>
        </p:spPr>
        <p:txBody>
          <a:bodyPr vert="horz" lIns="91440" tIns="45720" rIns="91440" bIns="45720" rtlCol="0">
            <a:normAutofit lnSpcReduction="10000"/>
          </a:bodyPr>
          <a:lstStyle/>
          <a:p>
            <a:pPr>
              <a:lnSpc>
                <a:spcPct val="90000"/>
              </a:lnSpc>
              <a:spcAft>
                <a:spcPts val="600"/>
              </a:spcAft>
            </a:pPr>
            <a:r>
              <a:rPr lang="en-US" sz="2400" b="1" i="1" dirty="0">
                <a:latin typeface="+mj-lt"/>
                <a:ea typeface="+mj-ea"/>
                <a:cs typeface="+mj-cs"/>
              </a:rPr>
              <a:t>Step 23: </a:t>
            </a:r>
            <a:r>
              <a:rPr lang="en-US" sz="2400" dirty="0">
                <a:latin typeface="+mj-lt"/>
                <a:ea typeface="+mj-ea"/>
                <a:cs typeface="+mj-cs"/>
              </a:rPr>
              <a:t>Feed the safety pin through one of the side seam openings you just made and work it all the way around the casing until it comes out through the same hole it went into. Remove the safety pin and secure it by tying the two ends of the cord together in a knot as pictured below. Repeat with the other piece of cord on the other side of the bag.</a:t>
            </a:r>
          </a:p>
        </p:txBody>
      </p:sp>
      <p:pic>
        <p:nvPicPr>
          <p:cNvPr id="22530" name="Picture 2">
            <a:extLst>
              <a:ext uri="{FF2B5EF4-FFF2-40B4-BE49-F238E27FC236}">
                <a16:creationId xmlns:a16="http://schemas.microsoft.com/office/drawing/2014/main" id="{10FCB839-6957-4099-B5AA-E577E18F78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748"/>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8B7A3C9-E9B5-47F2-B8DB-F8B6830A7351}"/>
              </a:ext>
            </a:extLst>
          </p:cNvPr>
          <p:cNvSpPr txBox="1"/>
          <p:nvPr/>
        </p:nvSpPr>
        <p:spPr>
          <a:xfrm>
            <a:off x="605480" y="737295"/>
            <a:ext cx="3939888" cy="1478546"/>
          </a:xfrm>
          <a:prstGeom prst="rect">
            <a:avLst/>
          </a:prstGeom>
          <a:noFill/>
        </p:spPr>
        <p:txBody>
          <a:bodyPr wrap="square">
            <a:spAutoFit/>
          </a:bodyPr>
          <a:lstStyle/>
          <a:p>
            <a:pPr>
              <a:lnSpc>
                <a:spcPct val="70000"/>
              </a:lnSpc>
              <a:spcAft>
                <a:spcPts val="600"/>
              </a:spcAft>
            </a:pPr>
            <a:r>
              <a:rPr lang="en-US" sz="2400" b="1" i="1" dirty="0">
                <a:latin typeface="+mj-lt"/>
                <a:ea typeface="+mj-ea"/>
                <a:cs typeface="+mj-cs"/>
              </a:rPr>
              <a:t>Step 22: </a:t>
            </a:r>
            <a:r>
              <a:rPr lang="en-US" sz="2400" dirty="0">
                <a:latin typeface="+mj-lt"/>
                <a:ea typeface="+mj-ea"/>
                <a:cs typeface="+mj-cs"/>
              </a:rPr>
              <a:t>Cut your 1 yd. piece of cording in half and secure a safety pin on the end of one piece. </a:t>
            </a:r>
          </a:p>
          <a:p>
            <a:pPr>
              <a:lnSpc>
                <a:spcPct val="70000"/>
              </a:lnSpc>
              <a:spcAft>
                <a:spcPts val="600"/>
              </a:spcAft>
            </a:pPr>
            <a:endParaRPr lang="en-US" sz="2400" dirty="0">
              <a:latin typeface="+mj-lt"/>
              <a:ea typeface="+mj-ea"/>
              <a:cs typeface="+mj-cs"/>
            </a:endParaRPr>
          </a:p>
        </p:txBody>
      </p:sp>
    </p:spTree>
    <p:extLst>
      <p:ext uri="{BB962C8B-B14F-4D97-AF65-F5344CB8AC3E}">
        <p14:creationId xmlns:p14="http://schemas.microsoft.com/office/powerpoint/2010/main" val="251252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810D47-DFFA-47A6-89BF-BCACEB4A97D3}"/>
              </a:ext>
            </a:extLst>
          </p:cNvPr>
          <p:cNvSpPr txBox="1"/>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Fill it up with pretty candies!</a:t>
            </a:r>
          </a:p>
        </p:txBody>
      </p:sp>
      <p:sp>
        <p:nvSpPr>
          <p:cNvPr id="23558" name="Freeform: Shape 13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4" name="Picture 2">
            <a:extLst>
              <a:ext uri="{FF2B5EF4-FFF2-40B4-BE49-F238E27FC236}">
                <a16:creationId xmlns:a16="http://schemas.microsoft.com/office/drawing/2014/main" id="{A0E809D5-C65D-47CB-A2FA-733A4AD68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378"/>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835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718AC2-40C0-4220-93A5-338B2607A68F}"/>
              </a:ext>
            </a:extLst>
          </p:cNvPr>
          <p:cNvSpPr txBox="1"/>
          <p:nvPr/>
        </p:nvSpPr>
        <p:spPr>
          <a:xfrm>
            <a:off x="7631933" y="365125"/>
            <a:ext cx="3952071" cy="5530319"/>
          </a:xfrm>
          <a:prstGeom prst="rect">
            <a:avLst/>
          </a:prstGeom>
        </p:spPr>
        <p:txBody>
          <a:bodyPr vert="horz" lIns="91440" tIns="45720" rIns="91440" bIns="45720" rtlCol="0" anchor="ctr">
            <a:normAutofit/>
          </a:bodyPr>
          <a:lstStyle/>
          <a:p>
            <a:pPr marL="0" marR="0" lvl="0" indent="0" fontAlgn="base">
              <a:lnSpc>
                <a:spcPct val="90000"/>
              </a:lnSpc>
              <a:spcBef>
                <a:spcPct val="0"/>
              </a:spcBef>
              <a:spcAft>
                <a:spcPts val="600"/>
              </a:spcAft>
              <a:buClrTx/>
              <a:buSzTx/>
              <a:tabLst/>
            </a:pPr>
            <a:r>
              <a:rPr kumimoji="0" lang="en-US" altLang="en-US" sz="4400" b="1" i="1" strike="noStrike" cap="none" normalizeH="0" baseline="0" dirty="0">
                <a:ln>
                  <a:noFill/>
                </a:ln>
                <a:effectLst/>
                <a:latin typeface="+mj-lt"/>
                <a:ea typeface="+mj-ea"/>
                <a:cs typeface="+mj-cs"/>
              </a:rPr>
              <a:t>Step 1: </a:t>
            </a:r>
            <a:r>
              <a:rPr kumimoji="0" lang="en-US" altLang="en-US" sz="4400" b="0" i="0" u="none" strike="noStrike" cap="none" normalizeH="0" baseline="0" dirty="0">
                <a:ln>
                  <a:noFill/>
                </a:ln>
                <a:effectLst/>
                <a:latin typeface="+mj-lt"/>
                <a:ea typeface="+mj-ea"/>
                <a:cs typeface="+mj-cs"/>
              </a:rPr>
              <a:t>Iron the short ends of the large rectangle under 1/4". It helps to pin them in place first.</a:t>
            </a:r>
            <a:br>
              <a:rPr kumimoji="0" lang="en-US" altLang="en-US" sz="4400" b="0" i="0" u="none" strike="noStrike" cap="none" normalizeH="0" baseline="0" dirty="0">
                <a:ln>
                  <a:noFill/>
                </a:ln>
                <a:effectLst/>
                <a:latin typeface="+mj-lt"/>
                <a:ea typeface="+mj-ea"/>
                <a:cs typeface="+mj-cs"/>
              </a:rPr>
            </a:br>
            <a:br>
              <a:rPr kumimoji="0" lang="en-US" altLang="en-US" sz="4400" b="0" i="0" u="none" strike="noStrike" cap="none" normalizeH="0" baseline="0" dirty="0">
                <a:ln>
                  <a:noFill/>
                </a:ln>
                <a:effectLst/>
                <a:latin typeface="+mj-lt"/>
                <a:ea typeface="+mj-ea"/>
                <a:cs typeface="+mj-cs"/>
              </a:rPr>
            </a:br>
            <a:endParaRPr kumimoji="0" lang="en-US" altLang="en-US" sz="4400" b="0" i="0" u="none" strike="noStrike" cap="none" normalizeH="0" baseline="0" dirty="0">
              <a:ln>
                <a:noFill/>
              </a:ln>
              <a:effectLst/>
              <a:latin typeface="+mj-lt"/>
              <a:ea typeface="+mj-ea"/>
              <a:cs typeface="+mj-cs"/>
            </a:endParaRPr>
          </a:p>
        </p:txBody>
      </p:sp>
      <p:pic>
        <p:nvPicPr>
          <p:cNvPr id="2050" name="Picture 2">
            <a:hlinkClick r:id="rId2"/>
            <a:extLst>
              <a:ext uri="{FF2B5EF4-FFF2-40B4-BE49-F238E27FC236}">
                <a16:creationId xmlns:a16="http://schemas.microsoft.com/office/drawing/2014/main" id="{32A3A846-180B-4000-A6D7-0D604C27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452" b="-2"/>
          <a:stretch/>
        </p:blipFill>
        <p:spPr bwMode="auto">
          <a:xfrm>
            <a:off x="20" y="10"/>
            <a:ext cx="71885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9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C2B78E6-5F9E-4E21-B90B-E028A4A44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01" y="2549605"/>
            <a:ext cx="8334837" cy="36812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C09758-32A2-4511-A78A-1B7FAE285203}"/>
              </a:ext>
            </a:extLst>
          </p:cNvPr>
          <p:cNvSpPr txBox="1"/>
          <p:nvPr/>
        </p:nvSpPr>
        <p:spPr>
          <a:xfrm>
            <a:off x="470517" y="627174"/>
            <a:ext cx="11381172" cy="1631216"/>
          </a:xfrm>
          <a:prstGeom prst="rect">
            <a:avLst/>
          </a:prstGeom>
          <a:noFill/>
        </p:spPr>
        <p:txBody>
          <a:bodyPr wrap="square">
            <a:spAutoFit/>
          </a:bodyPr>
          <a:lstStyle/>
          <a:p>
            <a:r>
              <a:rPr lang="en-US" sz="2800" b="0" i="0" dirty="0">
                <a:solidFill>
                  <a:srgbClr val="4D4D4D"/>
                </a:solidFill>
                <a:effectLst/>
                <a:latin typeface="Trebuchet MS" panose="020B0603020202020204" pitchFamily="34" charset="0"/>
              </a:rPr>
              <a:t>Step 2: </a:t>
            </a:r>
            <a:r>
              <a:rPr lang="en-US" b="0" i="0" dirty="0">
                <a:solidFill>
                  <a:srgbClr val="4D4D4D"/>
                </a:solidFill>
                <a:effectLst/>
                <a:latin typeface="Trebuchet MS" panose="020B0603020202020204" pitchFamily="34" charset="0"/>
              </a:rPr>
              <a:t>Center the smaller rectangle on top of the larger rectangle, right sides together. You should have exactly 2" of the large rectangle sticking out on either side of the short rectangle. Precision is important.</a:t>
            </a:r>
          </a:p>
          <a:p>
            <a:endParaRPr lang="en-US" b="0" i="0" dirty="0">
              <a:solidFill>
                <a:srgbClr val="4D4D4D"/>
              </a:solidFill>
              <a:effectLst/>
              <a:latin typeface="Trebuchet MS" panose="020B0603020202020204" pitchFamily="34" charset="0"/>
            </a:endParaRPr>
          </a:p>
          <a:p>
            <a:r>
              <a:rPr lang="en-US" dirty="0">
                <a:solidFill>
                  <a:srgbClr val="4D4D4D"/>
                </a:solidFill>
                <a:latin typeface="Trebuchet MS" panose="020B0603020202020204" pitchFamily="34" charset="0"/>
              </a:rPr>
              <a:t>(Mine were not exactly 2”, I just made sure they were the same.  This forms the contrast band at the top)</a:t>
            </a:r>
            <a:endParaRPr lang="en-US" dirty="0"/>
          </a:p>
        </p:txBody>
      </p:sp>
    </p:spTree>
    <p:extLst>
      <p:ext uri="{BB962C8B-B14F-4D97-AF65-F5344CB8AC3E}">
        <p14:creationId xmlns:p14="http://schemas.microsoft.com/office/powerpoint/2010/main" val="382466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E25F988-DC12-4978-B167-456E764797D3}"/>
              </a:ext>
            </a:extLst>
          </p:cNvPr>
          <p:cNvSpPr txBox="1"/>
          <p:nvPr/>
        </p:nvSpPr>
        <p:spPr>
          <a:xfrm>
            <a:off x="7631933" y="365125"/>
            <a:ext cx="3952071" cy="55303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i="1" dirty="0">
                <a:effectLst/>
                <a:latin typeface="+mj-lt"/>
                <a:ea typeface="+mj-ea"/>
                <a:cs typeface="+mj-cs"/>
              </a:rPr>
              <a:t>Step 3:</a:t>
            </a:r>
            <a:r>
              <a:rPr lang="en-US" sz="3600" b="0" i="1" dirty="0">
                <a:effectLst/>
                <a:latin typeface="+mj-lt"/>
                <a:ea typeface="+mj-ea"/>
                <a:cs typeface="+mj-cs"/>
              </a:rPr>
              <a:t> </a:t>
            </a:r>
            <a:r>
              <a:rPr lang="en-US" sz="3600" b="0" i="0" dirty="0">
                <a:effectLst/>
                <a:latin typeface="+mj-lt"/>
                <a:ea typeface="+mj-ea"/>
                <a:cs typeface="+mj-cs"/>
              </a:rPr>
              <a:t>Fold your rectangle sandwich in half so that the short ends of both rectangles match up. Lightly press the fold to create a crease at the center of both rectangles.</a:t>
            </a:r>
            <a:endParaRPr lang="en-US" sz="3600" dirty="0">
              <a:latin typeface="+mj-lt"/>
              <a:ea typeface="+mj-ea"/>
              <a:cs typeface="+mj-cs"/>
            </a:endParaRPr>
          </a:p>
        </p:txBody>
      </p:sp>
      <p:pic>
        <p:nvPicPr>
          <p:cNvPr id="5122" name="Picture 2">
            <a:extLst>
              <a:ext uri="{FF2B5EF4-FFF2-40B4-BE49-F238E27FC236}">
                <a16:creationId xmlns:a16="http://schemas.microsoft.com/office/drawing/2014/main" id="{EA9D571D-1EA1-4BC3-A2DC-9457B4CC14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98" r="-3" b="37"/>
          <a:stretch/>
        </p:blipFill>
        <p:spPr bwMode="auto">
          <a:xfrm>
            <a:off x="20" y="10"/>
            <a:ext cx="71885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1611C5B-5F1E-4FFD-9382-EEEA1B5A35F4}"/>
              </a:ext>
            </a:extLst>
          </p:cNvPr>
          <p:cNvSpPr txBox="1"/>
          <p:nvPr/>
        </p:nvSpPr>
        <p:spPr>
          <a:xfrm>
            <a:off x="7631933" y="365125"/>
            <a:ext cx="3952071" cy="553031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i="1" dirty="0">
                <a:effectLst/>
                <a:latin typeface="+mj-lt"/>
                <a:ea typeface="+mj-ea"/>
                <a:cs typeface="+mj-cs"/>
              </a:rPr>
              <a:t>Step 4: </a:t>
            </a:r>
            <a:r>
              <a:rPr lang="en-US" sz="4800" b="0" i="0" dirty="0">
                <a:effectLst/>
                <a:latin typeface="+mj-lt"/>
                <a:ea typeface="+mj-ea"/>
                <a:cs typeface="+mj-cs"/>
              </a:rPr>
              <a:t>Cut out your heart template if you haven't already done so.</a:t>
            </a:r>
            <a:br>
              <a:rPr lang="en-US" sz="4800" dirty="0">
                <a:latin typeface="+mj-lt"/>
                <a:ea typeface="+mj-ea"/>
                <a:cs typeface="+mj-cs"/>
              </a:rPr>
            </a:br>
            <a:endParaRPr lang="en-US" sz="4800" dirty="0">
              <a:latin typeface="+mj-lt"/>
              <a:ea typeface="+mj-ea"/>
              <a:cs typeface="+mj-cs"/>
            </a:endParaRPr>
          </a:p>
        </p:txBody>
      </p:sp>
      <p:pic>
        <p:nvPicPr>
          <p:cNvPr id="6146" name="Picture 2">
            <a:extLst>
              <a:ext uri="{FF2B5EF4-FFF2-40B4-BE49-F238E27FC236}">
                <a16:creationId xmlns:a16="http://schemas.microsoft.com/office/drawing/2014/main" id="{412978FB-B82D-4227-B083-C42587BDD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50" r="1" b="1"/>
          <a:stretch/>
        </p:blipFill>
        <p:spPr bwMode="auto">
          <a:xfrm>
            <a:off x="20" y="10"/>
            <a:ext cx="71885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5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D9C319-51C4-4B3F-AEB3-47BB361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7474C46-E705-4CDC-8B94-9DA3FFAA5C26}"/>
              </a:ext>
            </a:extLst>
          </p:cNvPr>
          <p:cNvSpPr txBox="1"/>
          <p:nvPr/>
        </p:nvSpPr>
        <p:spPr>
          <a:xfrm>
            <a:off x="7631933" y="365125"/>
            <a:ext cx="3952071" cy="5530319"/>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800" b="1" i="1" dirty="0">
                <a:effectLst/>
                <a:latin typeface="+mj-lt"/>
                <a:ea typeface="+mj-ea"/>
                <a:cs typeface="+mj-cs"/>
              </a:rPr>
              <a:t>Step 5:</a:t>
            </a:r>
            <a:r>
              <a:rPr lang="en-US" sz="4800" b="0" i="0" dirty="0">
                <a:effectLst/>
                <a:latin typeface="+mj-lt"/>
                <a:ea typeface="+mj-ea"/>
                <a:cs typeface="+mj-cs"/>
              </a:rPr>
              <a:t> Open up the folded rectangles and center the heart template 1 1/4" above the center crease of one half.</a:t>
            </a:r>
            <a:endParaRPr lang="en-US" sz="4800" dirty="0">
              <a:latin typeface="+mj-lt"/>
              <a:ea typeface="+mj-ea"/>
              <a:cs typeface="+mj-cs"/>
            </a:endParaRPr>
          </a:p>
        </p:txBody>
      </p:sp>
      <p:pic>
        <p:nvPicPr>
          <p:cNvPr id="7170" name="Picture 2">
            <a:extLst>
              <a:ext uri="{FF2B5EF4-FFF2-40B4-BE49-F238E27FC236}">
                <a16:creationId xmlns:a16="http://schemas.microsoft.com/office/drawing/2014/main" id="{BA083B14-2AD7-4AFD-A1E1-AA5A6640F0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178"/>
          <a:stretch/>
        </p:blipFill>
        <p:spPr bwMode="auto">
          <a:xfrm>
            <a:off x="20" y="10"/>
            <a:ext cx="718857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20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8FA1CBE-0BD1-478A-B793-15B110CA5F8A}"/>
              </a:ext>
            </a:extLst>
          </p:cNvPr>
          <p:cNvSpPr txBox="1"/>
          <p:nvPr/>
        </p:nvSpPr>
        <p:spPr>
          <a:xfrm>
            <a:off x="7380407"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400" b="1" i="1" dirty="0">
                <a:effectLst/>
                <a:latin typeface="+mj-lt"/>
                <a:ea typeface="+mj-ea"/>
                <a:cs typeface="+mj-cs"/>
              </a:rPr>
              <a:t>Step 6: </a:t>
            </a:r>
            <a:r>
              <a:rPr lang="en-US" sz="4400" b="0" i="0" dirty="0">
                <a:effectLst/>
                <a:latin typeface="+mj-lt"/>
                <a:ea typeface="+mj-ea"/>
                <a:cs typeface="+mj-cs"/>
              </a:rPr>
              <a:t>Use your disappearing ink marker/pencil to trace around the heart.</a:t>
            </a:r>
            <a:endParaRPr lang="en-US" sz="4400" dirty="0">
              <a:latin typeface="+mj-lt"/>
              <a:ea typeface="+mj-ea"/>
              <a:cs typeface="+mj-cs"/>
            </a:endParaRPr>
          </a:p>
        </p:txBody>
      </p:sp>
      <p:pic>
        <p:nvPicPr>
          <p:cNvPr id="8194" name="Picture 2">
            <a:extLst>
              <a:ext uri="{FF2B5EF4-FFF2-40B4-BE49-F238E27FC236}">
                <a16:creationId xmlns:a16="http://schemas.microsoft.com/office/drawing/2014/main" id="{053A6C4D-DAC8-4609-8D75-5D62FFC7E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5605"/>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9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34069E1-E0DB-4D80-AFD0-3C69713BA889}"/>
              </a:ext>
            </a:extLst>
          </p:cNvPr>
          <p:cNvSpPr txBox="1"/>
          <p:nvPr/>
        </p:nvSpPr>
        <p:spPr>
          <a:xfrm>
            <a:off x="605480" y="1177309"/>
            <a:ext cx="3799425" cy="4267195"/>
          </a:xfrm>
          <a:prstGeom prst="rect">
            <a:avLst/>
          </a:prstGeom>
        </p:spPr>
        <p:txBody>
          <a:bodyPr vert="horz" lIns="91440" tIns="45720" rIns="91440" bIns="45720" rtlCol="0">
            <a:normAutofit fontScale="92500"/>
          </a:bodyPr>
          <a:lstStyle/>
          <a:p>
            <a:pPr>
              <a:lnSpc>
                <a:spcPct val="90000"/>
              </a:lnSpc>
              <a:spcBef>
                <a:spcPct val="0"/>
              </a:spcBef>
              <a:spcAft>
                <a:spcPts val="600"/>
              </a:spcAft>
            </a:pPr>
            <a:r>
              <a:rPr lang="en-US" sz="4800" b="1" i="1" dirty="0">
                <a:latin typeface="+mj-lt"/>
                <a:ea typeface="+mj-ea"/>
                <a:cs typeface="+mj-cs"/>
              </a:rPr>
              <a:t>Step 7: </a:t>
            </a:r>
            <a:r>
              <a:rPr lang="en-US" sz="4800" dirty="0">
                <a:latin typeface="+mj-lt"/>
                <a:ea typeface="+mj-ea"/>
                <a:cs typeface="+mj-cs"/>
              </a:rPr>
              <a:t>Keeping both rectangles together, sew on the line of the heart shape you just drew.</a:t>
            </a:r>
          </a:p>
        </p:txBody>
      </p:sp>
      <p:pic>
        <p:nvPicPr>
          <p:cNvPr id="9218" name="Picture 2">
            <a:extLst>
              <a:ext uri="{FF2B5EF4-FFF2-40B4-BE49-F238E27FC236}">
                <a16:creationId xmlns:a16="http://schemas.microsoft.com/office/drawing/2014/main" id="{73652EE4-3952-4D5F-922E-CD8176556E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07" r="-1"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0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979</Words>
  <Application>Microsoft Office PowerPoint</Application>
  <PresentationFormat>Widescreen</PresentationFormat>
  <Paragraphs>47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Trebuchet MS</vt:lpstr>
      <vt:lpstr>Office Theme</vt:lpstr>
      <vt:lpstr>Peekaboo Pouch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Peekaboo Pouch</dc:title>
  <dc:creator>Robin Spagnola</dc:creator>
  <cp:lastModifiedBy>Paulette Braga</cp:lastModifiedBy>
  <cp:revision>4</cp:revision>
  <dcterms:created xsi:type="dcterms:W3CDTF">2020-12-22T19:37:33Z</dcterms:created>
  <dcterms:modified xsi:type="dcterms:W3CDTF">2021-01-09T17:35:23Z</dcterms:modified>
</cp:coreProperties>
</file>