
<file path=[Content_Types].xml><?xml version="1.0" encoding="utf-8"?>
<Types xmlns="http://schemas.openxmlformats.org/package/2006/content-types">
  <Default ContentType="image/jpeg" Extension="jpg"/>
  <Default ContentType="application/xml" Extension="xml"/>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0" roundtripDataSignature="AMtx7mgKXNsM0cEVeW8cdlfYYzV7+t9FD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customschemas.google.com/relationships/presentationmetadata" Target="meta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800"/>
              <a:t>I</a:t>
            </a:r>
            <a:endParaRPr sz="18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8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sz="1800"/>
              <a:t>Pattern</a:t>
            </a:r>
            <a:r>
              <a:rPr lang="en" sz="1800"/>
              <a:t>-my own, developed so the crochet cuffs could be skirts</a:t>
            </a:r>
            <a:endParaRPr sz="1800"/>
          </a:p>
          <a:p>
            <a:pPr indent="0" lvl="0" marL="0" rtl="0" algn="l">
              <a:lnSpc>
                <a:spcPct val="100000"/>
              </a:lnSpc>
              <a:spcBef>
                <a:spcPts val="0"/>
              </a:spcBef>
              <a:spcAft>
                <a:spcPts val="0"/>
              </a:spcAft>
              <a:buSzPts val="1100"/>
              <a:buNone/>
            </a:pPr>
            <a:r>
              <a:rPr b="1" lang="en" sz="1800"/>
              <a:t>Fabric selection</a:t>
            </a:r>
            <a:r>
              <a:rPr lang="en" sz="1800"/>
              <a:t>-depends on the purpose of the making-for gift, age of recipient, for sale, for self, for experimentation, to use up stash</a:t>
            </a:r>
            <a:endParaRPr sz="1800"/>
          </a:p>
          <a:p>
            <a:pPr indent="0" lvl="0" marL="0" rtl="0" algn="l">
              <a:lnSpc>
                <a:spcPct val="100000"/>
              </a:lnSpc>
              <a:spcBef>
                <a:spcPts val="0"/>
              </a:spcBef>
              <a:spcAft>
                <a:spcPts val="0"/>
              </a:spcAft>
              <a:buSzPts val="1100"/>
              <a:buNone/>
            </a:pPr>
            <a:r>
              <a:rPr b="1" lang="en" sz="1800"/>
              <a:t>Piecing construction</a:t>
            </a:r>
            <a:endParaRPr b="1" sz="1800"/>
          </a:p>
          <a:p>
            <a:pPr indent="0" lvl="0" marL="0" rtl="0" algn="l">
              <a:lnSpc>
                <a:spcPct val="100000"/>
              </a:lnSpc>
              <a:spcBef>
                <a:spcPts val="0"/>
              </a:spcBef>
              <a:spcAft>
                <a:spcPts val="0"/>
              </a:spcAft>
              <a:buSzPts val="1100"/>
              <a:buNone/>
            </a:pPr>
            <a:r>
              <a:rPr b="1" lang="en" sz="1800"/>
              <a:t>Stuffing-</a:t>
            </a:r>
            <a:r>
              <a:rPr lang="en" sz="1800"/>
              <a:t>like the firmness of a pillow-soft, medium, solid</a:t>
            </a:r>
            <a:endParaRPr sz="1800"/>
          </a:p>
          <a:p>
            <a:pPr indent="0" lvl="0" marL="0" rtl="0" algn="l">
              <a:lnSpc>
                <a:spcPct val="100000"/>
              </a:lnSpc>
              <a:spcBef>
                <a:spcPts val="0"/>
              </a:spcBef>
              <a:spcAft>
                <a:spcPts val="0"/>
              </a:spcAft>
              <a:buSzPts val="1100"/>
              <a:buNone/>
            </a:pPr>
            <a:r>
              <a:t/>
            </a:r>
            <a:endParaRPr sz="18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600"/>
              <a:t>         </a:t>
            </a:r>
            <a:r>
              <a:rPr lang="en"/>
              <a: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eac7a7879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geac7a78794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7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8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 name="Google Shape;11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8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0" name="Google Shape;300;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8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8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8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8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8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7" name="Google Shape;347;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8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2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8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8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eac7a78794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geac7a78794_1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80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b="1" sz="1800">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80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7" name="Google Shape;407;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8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7" name="Google Shape;417;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80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1" name="Google Shape;431;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80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 name="Google Shape;439;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80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8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5" name="Google Shape;455;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e8d6f45f3a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e8d6f45f3a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e8d6f45f4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e8d6f45f4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2" name="Google Shape;482;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
        <p:nvSpPr>
          <p:cNvPr id="10" name="Google Shape;10;p7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 name="Google Shape;11;p7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2" name="Google Shape;12;p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8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5" name="Google Shape;45;p8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8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8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9" name="Google Shape;49;p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ge8d6f45f3a_0_6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ge8d6f45f3a_0_6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ge8d6f45f3a_0_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ge8d6f45f3a_0_6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ge8d6f45f3a_0_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ge8d6f45f3a_0_6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ge8d6f45f3a_0_6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4" name="Google Shape;64;ge8d6f45f3a_0_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ge8d6f45f3a_0_7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ge8d6f45f3a_0_72"/>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8" name="Google Shape;68;ge8d6f45f3a_0_7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9" name="Google Shape;69;ge8d6f45f3a_0_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ge8d6f45f3a_0_7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ge8d6f45f3a_0_7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ge8d6f45f3a_0_8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ge8d6f45f3a_0_8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6" name="Google Shape;76;ge8d6f45f3a_0_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ge8d6f45f3a_0_8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ge8d6f45f3a_0_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ge8d6f45f3a_0_8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e8d6f45f3a_0_87"/>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ge8d6f45f3a_0_87"/>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ge8d6f45f3a_0_87"/>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5" name="Google Shape;85;ge8d6f45f3a_0_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 name="Shape 13"/>
        <p:cNvGrpSpPr/>
        <p:nvPr/>
      </p:nvGrpSpPr>
      <p:grpSpPr>
        <a:xfrm>
          <a:off x="0" y="0"/>
          <a:ext cx="0" cy="0"/>
          <a:chOff x="0" y="0"/>
          <a:chExt cx="0" cy="0"/>
        </a:xfrm>
      </p:grpSpPr>
      <p:sp>
        <p:nvSpPr>
          <p:cNvPr id="14" name="Google Shape;14;p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ge8d6f45f3a_0_9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88" name="Google Shape;88;ge8d6f45f3a_0_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ge8d6f45f3a_0_9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ge8d6f45f3a_0_96"/>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92" name="Google Shape;92;ge8d6f45f3a_0_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ge8d6f45f3a_0_10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7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7" name="Google Shape;17;p7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8" name="Google Shape;18;p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7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1" name="Google Shape;21;p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7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7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5" name="Google Shape;25;p7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6" name="Google Shape;26;p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7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7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3" name="Google Shape;33;p7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7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7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8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8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8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8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2" name="Google Shape;42;p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7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7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ge8d6f45f3a_0_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ge8d6f45f3a_0_5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53" name="Google Shape;53;ge8d6f45f3a_0_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8.jpg"/><Relationship Id="rId4" Type="http://schemas.openxmlformats.org/officeDocument/2006/relationships/image" Target="../media/image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5.jpg"/><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jpg"/><Relationship Id="rId4" Type="http://schemas.openxmlformats.org/officeDocument/2006/relationships/image" Target="../media/image23.jpg"/><Relationship Id="rId5" Type="http://schemas.openxmlformats.org/officeDocument/2006/relationships/image" Target="../media/image2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6.jpg"/><Relationship Id="rId4" Type="http://schemas.openxmlformats.org/officeDocument/2006/relationships/image" Target="../media/image20.jpg"/><Relationship Id="rId5" Type="http://schemas.openxmlformats.org/officeDocument/2006/relationships/image" Target="../media/image3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3.jpg"/><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8.jpg"/><Relationship Id="rId4" Type="http://schemas.openxmlformats.org/officeDocument/2006/relationships/image" Target="../media/image2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7.jpg"/><Relationship Id="rId4" Type="http://schemas.openxmlformats.org/officeDocument/2006/relationships/image" Target="../media/image34.jpg"/><Relationship Id="rId5" Type="http://schemas.openxmlformats.org/officeDocument/2006/relationships/image" Target="../media/image3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3.jpg"/><Relationship Id="rId4" Type="http://schemas.openxmlformats.org/officeDocument/2006/relationships/image" Target="../media/image4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4.jpg"/><Relationship Id="rId4" Type="http://schemas.openxmlformats.org/officeDocument/2006/relationships/image" Target="../media/image39.jpg"/><Relationship Id="rId5" Type="http://schemas.openxmlformats.org/officeDocument/2006/relationships/image" Target="../media/image5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7.jpg"/><Relationship Id="rId4" Type="http://schemas.openxmlformats.org/officeDocument/2006/relationships/image" Target="../media/image4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2.jpg"/><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3.jpg"/><Relationship Id="rId4" Type="http://schemas.openxmlformats.org/officeDocument/2006/relationships/image" Target="../media/image50.jpg"/><Relationship Id="rId5" Type="http://schemas.openxmlformats.org/officeDocument/2006/relationships/image" Target="../media/image4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9.jpg"/><Relationship Id="rId4" Type="http://schemas.openxmlformats.org/officeDocument/2006/relationships/image" Target="../media/image5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8.jpg"/><Relationship Id="rId4" Type="http://schemas.openxmlformats.org/officeDocument/2006/relationships/image" Target="../media/image61.jpg"/><Relationship Id="rId5" Type="http://schemas.openxmlformats.org/officeDocument/2006/relationships/image" Target="../media/image6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5.jpg"/><Relationship Id="rId4" Type="http://schemas.openxmlformats.org/officeDocument/2006/relationships/image" Target="../media/image63.jpg"/><Relationship Id="rId5" Type="http://schemas.openxmlformats.org/officeDocument/2006/relationships/image" Target="../media/image6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8.jpg"/><Relationship Id="rId4" Type="http://schemas.openxmlformats.org/officeDocument/2006/relationships/image" Target="../media/image6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2.xml"/><Relationship Id="rId3" Type="http://schemas.openxmlformats.org/officeDocument/2006/relationships/image" Target="../media/image72.jpg"/><Relationship Id="rId4" Type="http://schemas.openxmlformats.org/officeDocument/2006/relationships/image" Target="../media/image71.jpg"/><Relationship Id="rId5" Type="http://schemas.openxmlformats.org/officeDocument/2006/relationships/image" Target="../media/image7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3.xml"/><Relationship Id="rId3" Type="http://schemas.openxmlformats.org/officeDocument/2006/relationships/image" Target="../media/image73.jpg"/><Relationship Id="rId4" Type="http://schemas.openxmlformats.org/officeDocument/2006/relationships/image" Target="../media/image7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00" name="Google Shape;100;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01" name="Google Shape;101;p1"/>
          <p:cNvPicPr preferRelativeResize="0"/>
          <p:nvPr/>
        </p:nvPicPr>
        <p:blipFill rotWithShape="1">
          <a:blip r:embed="rId3">
            <a:alphaModFix/>
          </a:blip>
          <a:srcRect b="0" l="0" r="0" t="0"/>
          <a:stretch/>
        </p:blipFill>
        <p:spPr>
          <a:xfrm>
            <a:off x="2000250" y="0"/>
            <a:ext cx="5143501" cy="5143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9"/>
          <p:cNvPicPr preferRelativeResize="0"/>
          <p:nvPr/>
        </p:nvPicPr>
        <p:blipFill rotWithShape="1">
          <a:blip r:embed="rId3">
            <a:alphaModFix/>
          </a:blip>
          <a:srcRect b="0" l="0" r="0" t="0"/>
          <a:stretch/>
        </p:blipFill>
        <p:spPr>
          <a:xfrm>
            <a:off x="3083532" y="152400"/>
            <a:ext cx="2976936" cy="4838702"/>
          </a:xfrm>
          <a:prstGeom prst="rect">
            <a:avLst/>
          </a:prstGeom>
          <a:noFill/>
          <a:ln>
            <a:noFill/>
          </a:ln>
        </p:spPr>
      </p:pic>
      <p:sp>
        <p:nvSpPr>
          <p:cNvPr id="159" name="Google Shape;159;p9"/>
          <p:cNvSpPr txBox="1"/>
          <p:nvPr/>
        </p:nvSpPr>
        <p:spPr>
          <a:xfrm>
            <a:off x="810600" y="2084425"/>
            <a:ext cx="22728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Peaceful Patty</a:t>
            </a:r>
            <a:endParaRPr b="1" i="0" sz="18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40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10"/>
          <p:cNvPicPr preferRelativeResize="0"/>
          <p:nvPr/>
        </p:nvPicPr>
        <p:blipFill rotWithShape="1">
          <a:blip r:embed="rId3">
            <a:alphaModFix/>
          </a:blip>
          <a:srcRect b="0" l="0" r="0" t="0"/>
          <a:stretch/>
        </p:blipFill>
        <p:spPr>
          <a:xfrm>
            <a:off x="270931" y="152400"/>
            <a:ext cx="8602138" cy="4838702"/>
          </a:xfrm>
          <a:prstGeom prst="rect">
            <a:avLst/>
          </a:prstGeom>
          <a:noFill/>
          <a:ln>
            <a:noFill/>
          </a:ln>
        </p:spPr>
      </p:pic>
    </p:spTree>
  </p:cSld>
  <p:clrMapOvr>
    <a:masterClrMapping/>
  </p:clrMapOvr>
  <mc:AlternateContent>
    <mc:Choice Requires="p14">
      <p:transition spd="slow" p14:dur="40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11"/>
          <p:cNvPicPr preferRelativeResize="0"/>
          <p:nvPr/>
        </p:nvPicPr>
        <p:blipFill rotWithShape="1">
          <a:blip r:embed="rId3">
            <a:alphaModFix/>
          </a:blip>
          <a:srcRect b="0" l="0" r="0" t="0"/>
          <a:stretch/>
        </p:blipFill>
        <p:spPr>
          <a:xfrm>
            <a:off x="270931" y="152400"/>
            <a:ext cx="8602138" cy="4838702"/>
          </a:xfrm>
          <a:prstGeom prst="rect">
            <a:avLst/>
          </a:prstGeom>
          <a:noFill/>
          <a:ln>
            <a:noFill/>
          </a:ln>
        </p:spPr>
      </p:pic>
    </p:spTree>
  </p:cSld>
  <p:clrMapOvr>
    <a:masterClrMapping/>
  </p:clrMapOvr>
  <mc:AlternateContent>
    <mc:Choice Requires="p14">
      <p:transition spd="slow" p14:dur="40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12"/>
          <p:cNvPicPr preferRelativeResize="0"/>
          <p:nvPr/>
        </p:nvPicPr>
        <p:blipFill rotWithShape="1">
          <a:blip r:embed="rId3">
            <a:alphaModFix/>
          </a:blip>
          <a:srcRect b="0" l="0" r="0" t="0"/>
          <a:stretch/>
        </p:blipFill>
        <p:spPr>
          <a:xfrm>
            <a:off x="270931" y="152400"/>
            <a:ext cx="8602138" cy="4838702"/>
          </a:xfrm>
          <a:prstGeom prst="rect">
            <a:avLst/>
          </a:prstGeom>
          <a:noFill/>
          <a:ln>
            <a:noFill/>
          </a:ln>
        </p:spPr>
      </p:pic>
    </p:spTree>
  </p:cSld>
  <p:clrMapOvr>
    <a:masterClrMapping/>
  </p:clrMapOvr>
  <mc:AlternateContent>
    <mc:Choice Requires="p14">
      <p:transition spd="slow" p14:dur="40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15"/>
          <p:cNvPicPr preferRelativeResize="0"/>
          <p:nvPr/>
        </p:nvPicPr>
        <p:blipFill rotWithShape="1">
          <a:blip r:embed="rId3">
            <a:alphaModFix/>
          </a:blip>
          <a:srcRect b="0" l="0" r="0" t="0"/>
          <a:stretch/>
        </p:blipFill>
        <p:spPr>
          <a:xfrm>
            <a:off x="152400" y="152400"/>
            <a:ext cx="8602138" cy="4838702"/>
          </a:xfrm>
          <a:prstGeom prst="rect">
            <a:avLst/>
          </a:prstGeom>
          <a:noFill/>
          <a:ln>
            <a:noFill/>
          </a:ln>
        </p:spPr>
      </p:pic>
    </p:spTree>
  </p:cSld>
  <p:clrMapOvr>
    <a:masterClrMapping/>
  </p:clrMapOvr>
  <mc:AlternateContent>
    <mc:Choice Requires="p14">
      <p:transition spd="slow" p14:dur="40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17"/>
          <p:cNvPicPr preferRelativeResize="0"/>
          <p:nvPr/>
        </p:nvPicPr>
        <p:blipFill rotWithShape="1">
          <a:blip r:embed="rId3">
            <a:alphaModFix/>
          </a:blip>
          <a:srcRect b="0" l="0" r="0" t="0"/>
          <a:stretch/>
        </p:blipFill>
        <p:spPr>
          <a:xfrm>
            <a:off x="1381741" y="152400"/>
            <a:ext cx="6380518" cy="4838352"/>
          </a:xfrm>
          <a:prstGeom prst="rect">
            <a:avLst/>
          </a:prstGeom>
          <a:noFill/>
          <a:ln>
            <a:noFill/>
          </a:ln>
        </p:spPr>
      </p:pic>
    </p:spTree>
  </p:cSld>
  <p:clrMapOvr>
    <a:masterClrMapping/>
  </p:clrMapOvr>
  <mc:AlternateContent>
    <mc:Choice Requires="p14">
      <p:transition spd="slow" p14:dur="40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18"/>
          <p:cNvPicPr preferRelativeResize="0"/>
          <p:nvPr/>
        </p:nvPicPr>
        <p:blipFill rotWithShape="1">
          <a:blip r:embed="rId3">
            <a:alphaModFix/>
          </a:blip>
          <a:srcRect b="0" l="0" r="0" t="0"/>
          <a:stretch/>
        </p:blipFill>
        <p:spPr>
          <a:xfrm>
            <a:off x="961750" y="152400"/>
            <a:ext cx="7220500" cy="4837171"/>
          </a:xfrm>
          <a:prstGeom prst="rect">
            <a:avLst/>
          </a:prstGeom>
          <a:noFill/>
          <a:ln>
            <a:noFill/>
          </a:ln>
        </p:spPr>
      </p:pic>
    </p:spTree>
  </p:cSld>
  <p:clrMapOvr>
    <a:masterClrMapping/>
  </p:clrMapOvr>
  <mc:AlternateContent>
    <mc:Choice Requires="p14">
      <p:transition spd="slow" p14:dur="40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0"/>
          <p:cNvSpPr txBox="1"/>
          <p:nvPr>
            <p:ph type="title"/>
          </p:nvPr>
        </p:nvSpPr>
        <p:spPr>
          <a:xfrm>
            <a:off x="311700" y="343500"/>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lang="en" sz="3520">
                <a:solidFill>
                  <a:schemeClr val="accent2"/>
                </a:solidFill>
              </a:rPr>
              <a:t>Rag Dolls Artsy Style</a:t>
            </a:r>
            <a:r>
              <a:rPr lang="en" sz="3520"/>
              <a:t> Presentation</a:t>
            </a:r>
            <a:endParaRPr sz="3520"/>
          </a:p>
          <a:p>
            <a:pPr indent="0" lvl="0" marL="0" rtl="0" algn="l">
              <a:lnSpc>
                <a:spcPct val="100000"/>
              </a:lnSpc>
              <a:spcBef>
                <a:spcPts val="0"/>
              </a:spcBef>
              <a:spcAft>
                <a:spcPts val="0"/>
              </a:spcAft>
              <a:buSzPts val="990"/>
              <a:buNone/>
            </a:pPr>
            <a:r>
              <a:t/>
            </a:r>
            <a:endParaRPr sz="2520"/>
          </a:p>
        </p:txBody>
      </p:sp>
      <p:sp>
        <p:nvSpPr>
          <p:cNvPr id="195" name="Google Shape;195;p20"/>
          <p:cNvSpPr txBox="1"/>
          <p:nvPr>
            <p:ph idx="1" type="body"/>
          </p:nvPr>
        </p:nvSpPr>
        <p:spPr>
          <a:xfrm>
            <a:off x="311700" y="1380925"/>
            <a:ext cx="8520600" cy="3942300"/>
          </a:xfrm>
          <a:prstGeom prst="rect">
            <a:avLst/>
          </a:prstGeom>
          <a:noFill/>
          <a:ln>
            <a:noFill/>
          </a:ln>
          <a:effectLst>
            <a:reflection blurRad="0" dir="5400000" dist="38100" endA="0" fadeDir="5400012" kx="0" rotWithShape="0" algn="bl" stPos="0" sy="-100000" ky="0"/>
          </a:effectLst>
        </p:spPr>
        <p:txBody>
          <a:bodyPr anchorCtr="0" anchor="t" bIns="91425" lIns="91425" spcFirstLastPara="1" rIns="91425" wrap="square" tIns="91425">
            <a:normAutofit fontScale="25000" lnSpcReduction="20000"/>
          </a:bodyPr>
          <a:lstStyle/>
          <a:p>
            <a:pPr indent="0" lvl="0" marL="3200400" rtl="0" algn="l">
              <a:lnSpc>
                <a:spcPct val="200000"/>
              </a:lnSpc>
              <a:spcBef>
                <a:spcPts val="0"/>
              </a:spcBef>
              <a:spcAft>
                <a:spcPts val="0"/>
              </a:spcAft>
              <a:buSzPct val="81818"/>
              <a:buNone/>
            </a:pPr>
            <a:r>
              <a:rPr b="1" lang="en" sz="8800">
                <a:solidFill>
                  <a:srgbClr val="741B47"/>
                </a:solidFill>
                <a:latin typeface="Arial"/>
                <a:ea typeface="Arial"/>
                <a:cs typeface="Arial"/>
                <a:sym typeface="Arial"/>
              </a:rPr>
              <a:t>INSPIRATION</a:t>
            </a:r>
            <a:endParaRPr b="1" sz="8800">
              <a:solidFill>
                <a:srgbClr val="741B47"/>
              </a:solidFill>
              <a:latin typeface="Arial"/>
              <a:ea typeface="Arial"/>
              <a:cs typeface="Arial"/>
              <a:sym typeface="Arial"/>
            </a:endParaRPr>
          </a:p>
          <a:p>
            <a:pPr indent="0" lvl="0" marL="3200400" rtl="0" algn="l">
              <a:lnSpc>
                <a:spcPct val="200000"/>
              </a:lnSpc>
              <a:spcBef>
                <a:spcPts val="1200"/>
              </a:spcBef>
              <a:spcAft>
                <a:spcPts val="0"/>
              </a:spcAft>
              <a:buSzPct val="81818"/>
              <a:buNone/>
            </a:pPr>
            <a:r>
              <a:rPr b="1" lang="en" sz="8800">
                <a:solidFill>
                  <a:srgbClr val="741B47"/>
                </a:solidFill>
                <a:latin typeface="Arial"/>
                <a:ea typeface="Arial"/>
                <a:cs typeface="Arial"/>
                <a:sym typeface="Arial"/>
              </a:rPr>
              <a:t>CONSTRUCTION</a:t>
            </a:r>
            <a:endParaRPr b="1" sz="8800">
              <a:solidFill>
                <a:srgbClr val="741B47"/>
              </a:solidFill>
              <a:latin typeface="Arial"/>
              <a:ea typeface="Arial"/>
              <a:cs typeface="Arial"/>
              <a:sym typeface="Arial"/>
            </a:endParaRPr>
          </a:p>
          <a:p>
            <a:pPr indent="0" lvl="0" marL="3200400" rtl="0" algn="l">
              <a:lnSpc>
                <a:spcPct val="200000"/>
              </a:lnSpc>
              <a:spcBef>
                <a:spcPts val="1200"/>
              </a:spcBef>
              <a:spcAft>
                <a:spcPts val="0"/>
              </a:spcAft>
              <a:buSzPct val="81818"/>
              <a:buNone/>
            </a:pPr>
            <a:r>
              <a:rPr b="1" lang="en" sz="8800">
                <a:solidFill>
                  <a:srgbClr val="741B47"/>
                </a:solidFill>
                <a:latin typeface="Arial"/>
                <a:ea typeface="Arial"/>
                <a:cs typeface="Arial"/>
                <a:sym typeface="Arial"/>
              </a:rPr>
              <a:t>CREATING A FACE</a:t>
            </a:r>
            <a:endParaRPr b="1" sz="8800">
              <a:solidFill>
                <a:srgbClr val="741B47"/>
              </a:solidFill>
              <a:latin typeface="Arial"/>
              <a:ea typeface="Arial"/>
              <a:cs typeface="Arial"/>
              <a:sym typeface="Arial"/>
            </a:endParaRPr>
          </a:p>
          <a:p>
            <a:pPr indent="0" lvl="0" marL="3200400" rtl="0" algn="l">
              <a:lnSpc>
                <a:spcPct val="200000"/>
              </a:lnSpc>
              <a:spcBef>
                <a:spcPts val="1200"/>
              </a:spcBef>
              <a:spcAft>
                <a:spcPts val="0"/>
              </a:spcAft>
              <a:buSzPct val="81818"/>
              <a:buNone/>
            </a:pPr>
            <a:r>
              <a:rPr b="1" lang="en" sz="8800">
                <a:solidFill>
                  <a:srgbClr val="741B47"/>
                </a:solidFill>
                <a:latin typeface="Arial"/>
                <a:ea typeface="Arial"/>
                <a:cs typeface="Arial"/>
                <a:sym typeface="Arial"/>
              </a:rPr>
              <a:t>EMBELLISHMENT-ACCESSORIES</a:t>
            </a:r>
            <a:endParaRPr b="1" sz="8800">
              <a:solidFill>
                <a:srgbClr val="741B47"/>
              </a:solidFill>
              <a:latin typeface="Arial"/>
              <a:ea typeface="Arial"/>
              <a:cs typeface="Arial"/>
              <a:sym typeface="Arial"/>
            </a:endParaRPr>
          </a:p>
          <a:p>
            <a:pPr indent="0" lvl="0" marL="3200400" rtl="0" algn="l">
              <a:lnSpc>
                <a:spcPct val="200000"/>
              </a:lnSpc>
              <a:spcBef>
                <a:spcPts val="1200"/>
              </a:spcBef>
              <a:spcAft>
                <a:spcPts val="0"/>
              </a:spcAft>
              <a:buSzPct val="81818"/>
              <a:buNone/>
            </a:pPr>
            <a:r>
              <a:rPr b="1" lang="en" sz="8800">
                <a:solidFill>
                  <a:srgbClr val="741B47"/>
                </a:solidFill>
                <a:latin typeface="Arial"/>
                <a:ea typeface="Arial"/>
                <a:cs typeface="Arial"/>
                <a:sym typeface="Arial"/>
              </a:rPr>
              <a:t>TRAVEL COMPANION</a:t>
            </a:r>
            <a:endParaRPr b="1" sz="8800">
              <a:solidFill>
                <a:srgbClr val="741B47"/>
              </a:solidFill>
              <a:latin typeface="Arial"/>
              <a:ea typeface="Arial"/>
              <a:cs typeface="Arial"/>
              <a:sym typeface="Arial"/>
            </a:endParaRPr>
          </a:p>
          <a:p>
            <a:pPr indent="0" lvl="0" marL="0" rtl="0" algn="l">
              <a:lnSpc>
                <a:spcPct val="200000"/>
              </a:lnSpc>
              <a:spcBef>
                <a:spcPts val="1200"/>
              </a:spcBef>
              <a:spcAft>
                <a:spcPts val="0"/>
              </a:spcAft>
              <a:buSzPts val="1800"/>
              <a:buNone/>
            </a:pPr>
            <a:r>
              <a:t/>
            </a:r>
            <a:endParaRPr/>
          </a:p>
          <a:p>
            <a:pPr indent="0" lvl="0" marL="0" rtl="0" algn="l">
              <a:lnSpc>
                <a:spcPct val="115000"/>
              </a:lnSpc>
              <a:spcBef>
                <a:spcPts val="1200"/>
              </a:spcBef>
              <a:spcAft>
                <a:spcPts val="1200"/>
              </a:spcAft>
              <a:buSzPts val="18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Inspiration </a:t>
            </a:r>
            <a:endParaRPr/>
          </a:p>
        </p:txBody>
      </p:sp>
      <p:sp>
        <p:nvSpPr>
          <p:cNvPr id="201" name="Google Shape;201;p21"/>
          <p:cNvSpPr txBox="1"/>
          <p:nvPr>
            <p:ph idx="1" type="body"/>
          </p:nvPr>
        </p:nvSpPr>
        <p:spPr>
          <a:xfrm>
            <a:off x="80525" y="1152475"/>
            <a:ext cx="9025200" cy="3416400"/>
          </a:xfrm>
          <a:prstGeom prst="rect">
            <a:avLst/>
          </a:prstGeom>
          <a:noFill/>
          <a:ln>
            <a:noFill/>
          </a:ln>
        </p:spPr>
        <p:txBody>
          <a:bodyPr anchorCtr="0" anchor="t" bIns="91425" lIns="91425" spcFirstLastPara="1" rIns="91425" wrap="square" tIns="91425">
            <a:normAutofit fontScale="92500" lnSpcReduction="10000"/>
          </a:bodyPr>
          <a:lstStyle/>
          <a:p>
            <a:pPr indent="0" lvl="0" marL="0" rtl="0" algn="l">
              <a:lnSpc>
                <a:spcPct val="115000"/>
              </a:lnSpc>
              <a:spcBef>
                <a:spcPts val="0"/>
              </a:spcBef>
              <a:spcAft>
                <a:spcPts val="0"/>
              </a:spcAft>
              <a:buSzPct val="97297"/>
              <a:buNone/>
            </a:pPr>
            <a:r>
              <a:rPr lang="en">
                <a:solidFill>
                  <a:srgbClr val="741B47"/>
                </a:solidFill>
              </a:rPr>
              <a:t>I</a:t>
            </a:r>
            <a:r>
              <a:rPr lang="en" sz="2000">
                <a:solidFill>
                  <a:srgbClr val="741B47"/>
                </a:solidFill>
              </a:rPr>
              <a:t>nspiration starts me on my way to make something I’ve never tried before or that I think I’ll be no good at, or that I don’t think I have time for.</a:t>
            </a:r>
            <a:endParaRPr sz="2000">
              <a:solidFill>
                <a:srgbClr val="741B47"/>
              </a:solidFill>
            </a:endParaRPr>
          </a:p>
          <a:p>
            <a:pPr indent="0" lvl="0" marL="0" rtl="0" algn="l">
              <a:lnSpc>
                <a:spcPct val="115000"/>
              </a:lnSpc>
              <a:spcBef>
                <a:spcPts val="1200"/>
              </a:spcBef>
              <a:spcAft>
                <a:spcPts val="0"/>
              </a:spcAft>
              <a:buSzPct val="97297"/>
              <a:buNone/>
            </a:pPr>
            <a:r>
              <a:rPr lang="en" sz="2000">
                <a:solidFill>
                  <a:srgbClr val="741B47"/>
                </a:solidFill>
              </a:rPr>
              <a:t>Inspiration comes and goes during a project.</a:t>
            </a:r>
            <a:endParaRPr sz="2000">
              <a:solidFill>
                <a:srgbClr val="741B47"/>
              </a:solidFill>
            </a:endParaRPr>
          </a:p>
          <a:p>
            <a:pPr indent="0" lvl="0" marL="0" rtl="0" algn="l">
              <a:lnSpc>
                <a:spcPct val="115000"/>
              </a:lnSpc>
              <a:spcBef>
                <a:spcPts val="1200"/>
              </a:spcBef>
              <a:spcAft>
                <a:spcPts val="0"/>
              </a:spcAft>
              <a:buSzPct val="97297"/>
              <a:buNone/>
            </a:pPr>
            <a:r>
              <a:rPr lang="en" sz="2000">
                <a:solidFill>
                  <a:srgbClr val="741B47"/>
                </a:solidFill>
              </a:rPr>
              <a:t>It is not linear in form like technique.</a:t>
            </a:r>
            <a:endParaRPr sz="2000">
              <a:solidFill>
                <a:srgbClr val="741B47"/>
              </a:solidFill>
            </a:endParaRPr>
          </a:p>
          <a:p>
            <a:pPr indent="0" lvl="0" marL="0" rtl="0" algn="l">
              <a:lnSpc>
                <a:spcPct val="115000"/>
              </a:lnSpc>
              <a:spcBef>
                <a:spcPts val="1200"/>
              </a:spcBef>
              <a:spcAft>
                <a:spcPts val="0"/>
              </a:spcAft>
              <a:buSzPct val="97297"/>
              <a:buNone/>
            </a:pPr>
            <a:r>
              <a:rPr lang="en" sz="2000">
                <a:solidFill>
                  <a:srgbClr val="741B47"/>
                </a:solidFill>
              </a:rPr>
              <a:t>Sometimes I have to tell Inspiration to go “sit in a corner.” to get my </a:t>
            </a:r>
            <a:r>
              <a:rPr i="1" lang="en" sz="2000">
                <a:solidFill>
                  <a:srgbClr val="741B47"/>
                </a:solidFill>
              </a:rPr>
              <a:t>Work</a:t>
            </a:r>
            <a:r>
              <a:rPr lang="en" sz="2000">
                <a:solidFill>
                  <a:srgbClr val="741B47"/>
                </a:solidFill>
              </a:rPr>
              <a:t> done.</a:t>
            </a:r>
            <a:endParaRPr sz="2000">
              <a:solidFill>
                <a:srgbClr val="741B47"/>
              </a:solidFill>
            </a:endParaRPr>
          </a:p>
          <a:p>
            <a:pPr indent="0" lvl="0" marL="0" rtl="0" algn="l">
              <a:lnSpc>
                <a:spcPct val="115000"/>
              </a:lnSpc>
              <a:spcBef>
                <a:spcPts val="1200"/>
              </a:spcBef>
              <a:spcAft>
                <a:spcPts val="0"/>
              </a:spcAft>
              <a:buSzPct val="97297"/>
              <a:buNone/>
            </a:pPr>
            <a:r>
              <a:rPr lang="en" sz="2000">
                <a:solidFill>
                  <a:srgbClr val="741B47"/>
                </a:solidFill>
              </a:rPr>
              <a:t>I like to record my Inspiration in a journal. That helps me commit to It instead of Inspiration drifting off like a puppy.</a:t>
            </a:r>
            <a:endParaRPr sz="2000">
              <a:solidFill>
                <a:srgbClr val="741B47"/>
              </a:solidFill>
            </a:endParaRPr>
          </a:p>
          <a:p>
            <a:pPr indent="0" lvl="0" marL="0" rtl="0" algn="l">
              <a:lnSpc>
                <a:spcPct val="115000"/>
              </a:lnSpc>
              <a:spcBef>
                <a:spcPts val="1200"/>
              </a:spcBef>
              <a:spcAft>
                <a:spcPts val="1200"/>
              </a:spcAft>
              <a:buSzPct val="108108"/>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207" name="Google Shape;207;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208" name="Google Shape;208;p22"/>
          <p:cNvPicPr preferRelativeResize="0"/>
          <p:nvPr/>
        </p:nvPicPr>
        <p:blipFill rotWithShape="1">
          <a:blip r:embed="rId3">
            <a:alphaModFix/>
          </a:blip>
          <a:srcRect b="0" l="0" r="0" t="0"/>
          <a:stretch/>
        </p:blipFill>
        <p:spPr>
          <a:xfrm>
            <a:off x="655550" y="445025"/>
            <a:ext cx="6858000" cy="5143500"/>
          </a:xfrm>
          <a:prstGeom prst="rect">
            <a:avLst/>
          </a:prstGeom>
          <a:noFill/>
          <a:ln>
            <a:noFill/>
          </a:ln>
        </p:spPr>
      </p:pic>
      <p:sp>
        <p:nvSpPr>
          <p:cNvPr id="209" name="Google Shape;209;p22"/>
          <p:cNvSpPr txBox="1"/>
          <p:nvPr/>
        </p:nvSpPr>
        <p:spPr>
          <a:xfrm>
            <a:off x="764850" y="863650"/>
            <a:ext cx="27903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Inspiration began with my</a:t>
            </a:r>
            <a:endParaRPr b="1"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collection of crochet cuffs.</a:t>
            </a:r>
            <a:endParaRPr b="1" i="0" sz="1600" u="none" cap="none" strike="noStrike">
              <a:solidFill>
                <a:srgbClr val="000000"/>
              </a:solidFill>
              <a:latin typeface="Arial"/>
              <a:ea typeface="Arial"/>
              <a:cs typeface="Arial"/>
              <a:sym typeface="Arial"/>
            </a:endParaRPr>
          </a:p>
        </p:txBody>
      </p:sp>
      <p:sp>
        <p:nvSpPr>
          <p:cNvPr id="210" name="Google Shape;210;p22"/>
          <p:cNvSpPr txBox="1"/>
          <p:nvPr/>
        </p:nvSpPr>
        <p:spPr>
          <a:xfrm>
            <a:off x="5336925" y="1017725"/>
            <a:ext cx="3319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600">
                <a:solidFill>
                  <a:schemeClr val="dk1"/>
                </a:solidFill>
              </a:rPr>
              <a:t>“</a:t>
            </a:r>
            <a:r>
              <a:rPr b="1" i="1" lang="en" sz="1600">
                <a:solidFill>
                  <a:schemeClr val="dk1"/>
                </a:solidFill>
              </a:rPr>
              <a:t>These would make great dolly skirts someday…</a:t>
            </a:r>
            <a:r>
              <a:rPr b="1" i="1" lang="en" sz="1600">
                <a:solidFill>
                  <a:srgbClr val="38761D"/>
                </a:solidFill>
              </a:rPr>
              <a:t>..”</a:t>
            </a:r>
            <a:endParaRPr b="1" i="1" sz="1600">
              <a:solidFill>
                <a:srgbClr val="38761D"/>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9"/>
          <p:cNvSpPr txBox="1"/>
          <p:nvPr>
            <p:ph type="title"/>
          </p:nvPr>
        </p:nvSpPr>
        <p:spPr>
          <a:xfrm>
            <a:off x="362125" y="125650"/>
            <a:ext cx="36720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Rag Dolls Artsy Style</a:t>
            </a:r>
            <a:endParaRPr/>
          </a:p>
        </p:txBody>
      </p:sp>
      <p:sp>
        <p:nvSpPr>
          <p:cNvPr id="107" name="Google Shape;107;p19"/>
          <p:cNvSpPr txBox="1"/>
          <p:nvPr>
            <p:ph idx="1" type="body"/>
          </p:nvPr>
        </p:nvSpPr>
        <p:spPr>
          <a:xfrm>
            <a:off x="311700" y="1413025"/>
            <a:ext cx="8520600" cy="3416400"/>
          </a:xfrm>
          <a:prstGeom prst="rect">
            <a:avLst/>
          </a:prstGeom>
          <a:noFill/>
          <a:ln cap="flat" cmpd="sng" w="76200">
            <a:solidFill>
              <a:srgbClr val="1155CC"/>
            </a:solidFill>
            <a:prstDash val="solid"/>
            <a:round/>
            <a:headEnd len="sm" w="sm" type="none"/>
            <a:tailEnd len="sm" w="sm" type="none"/>
          </a:ln>
        </p:spPr>
        <p:txBody>
          <a:bodyPr anchorCtr="0" anchor="b" bIns="91425" lIns="91425" spcFirstLastPara="1" rIns="91425" wrap="square" tIns="91425">
            <a:normAutofit lnSpcReduction="20000"/>
          </a:bodyPr>
          <a:lstStyle/>
          <a:p>
            <a:pPr indent="-342900" lvl="0" marL="914400" rtl="0" algn="just">
              <a:lnSpc>
                <a:spcPct val="115000"/>
              </a:lnSpc>
              <a:spcBef>
                <a:spcPts val="0"/>
              </a:spcBef>
              <a:spcAft>
                <a:spcPts val="0"/>
              </a:spcAft>
              <a:buSzPts val="1800"/>
              <a:buChar char="●"/>
            </a:pPr>
            <a:r>
              <a:rPr lang="en"/>
              <a:t>Rag dolls measure 12-13” tall.</a:t>
            </a:r>
            <a:endParaRPr/>
          </a:p>
          <a:p>
            <a:pPr indent="-342900" lvl="0" marL="914400" rtl="0" algn="just">
              <a:lnSpc>
                <a:spcPct val="115000"/>
              </a:lnSpc>
              <a:spcBef>
                <a:spcPts val="0"/>
              </a:spcBef>
              <a:spcAft>
                <a:spcPts val="0"/>
              </a:spcAft>
              <a:buSzPts val="1800"/>
              <a:buChar char="●"/>
            </a:pPr>
            <a:r>
              <a:rPr lang="en"/>
              <a:t>Arms and legs are sewn in.</a:t>
            </a:r>
            <a:endParaRPr/>
          </a:p>
          <a:p>
            <a:pPr indent="-342900" lvl="0" marL="914400" rtl="0" algn="just">
              <a:lnSpc>
                <a:spcPct val="115000"/>
              </a:lnSpc>
              <a:spcBef>
                <a:spcPts val="0"/>
              </a:spcBef>
              <a:spcAft>
                <a:spcPts val="0"/>
              </a:spcAft>
              <a:buSzPts val="1800"/>
              <a:buChar char="●"/>
            </a:pPr>
            <a:r>
              <a:rPr lang="en"/>
              <a:t>Facial expressions are painted with fabric pens.</a:t>
            </a:r>
            <a:endParaRPr/>
          </a:p>
          <a:p>
            <a:pPr indent="-342900" lvl="0" marL="914400" rtl="0" algn="just">
              <a:lnSpc>
                <a:spcPct val="115000"/>
              </a:lnSpc>
              <a:spcBef>
                <a:spcPts val="0"/>
              </a:spcBef>
              <a:spcAft>
                <a:spcPts val="0"/>
              </a:spcAft>
              <a:buSzPts val="1800"/>
              <a:buChar char="●"/>
            </a:pPr>
            <a:r>
              <a:rPr lang="en"/>
              <a:t>Head and hair are integrated as one fabric unit.</a:t>
            </a:r>
            <a:endParaRPr/>
          </a:p>
          <a:p>
            <a:pPr indent="-342900" lvl="0" marL="914400" rtl="0" algn="just">
              <a:lnSpc>
                <a:spcPct val="115000"/>
              </a:lnSpc>
              <a:spcBef>
                <a:spcPts val="0"/>
              </a:spcBef>
              <a:spcAft>
                <a:spcPts val="0"/>
              </a:spcAft>
              <a:buSzPts val="1800"/>
              <a:buChar char="●"/>
            </a:pPr>
            <a:r>
              <a:rPr lang="en"/>
              <a:t>Machine &amp; hand stitched.</a:t>
            </a:r>
            <a:endParaRPr/>
          </a:p>
          <a:p>
            <a:pPr indent="-342900" lvl="0" marL="914400" rtl="0" algn="just">
              <a:lnSpc>
                <a:spcPct val="115000"/>
              </a:lnSpc>
              <a:spcBef>
                <a:spcPts val="0"/>
              </a:spcBef>
              <a:spcAft>
                <a:spcPts val="0"/>
              </a:spcAft>
              <a:buSzPts val="1800"/>
              <a:buChar char="●"/>
            </a:pPr>
            <a:r>
              <a:rPr lang="en"/>
              <a:t>Optional embellishments and accessories.</a:t>
            </a:r>
            <a:endParaRPr/>
          </a:p>
          <a:p>
            <a:pPr indent="-342900" lvl="0" marL="914400" rtl="0" algn="just">
              <a:lnSpc>
                <a:spcPct val="115000"/>
              </a:lnSpc>
              <a:spcBef>
                <a:spcPts val="0"/>
              </a:spcBef>
              <a:spcAft>
                <a:spcPts val="0"/>
              </a:spcAft>
              <a:buSzPts val="1800"/>
              <a:buChar char="●"/>
            </a:pPr>
            <a:r>
              <a:rPr lang="en"/>
              <a:t>Designed for children or the young at heart.</a:t>
            </a:r>
            <a:endParaRPr/>
          </a:p>
          <a:p>
            <a:pPr indent="0" lvl="0" marL="0" rtl="0" algn="l">
              <a:lnSpc>
                <a:spcPct val="100000"/>
              </a:lnSpc>
              <a:spcBef>
                <a:spcPts val="1200"/>
              </a:spcBef>
              <a:spcAft>
                <a:spcPts val="0"/>
              </a:spcAft>
              <a:buSzPts val="1800"/>
              <a:buNone/>
            </a:pPr>
            <a:r>
              <a:t/>
            </a:r>
            <a:endParaRPr/>
          </a:p>
          <a:p>
            <a:pPr indent="-342900" lvl="0" marL="1371600" marR="0" rtl="0" algn="just">
              <a:lnSpc>
                <a:spcPct val="115000"/>
              </a:lnSpc>
              <a:spcBef>
                <a:spcPts val="0"/>
              </a:spcBef>
              <a:spcAft>
                <a:spcPts val="0"/>
              </a:spcAft>
              <a:buClr>
                <a:srgbClr val="351C75"/>
              </a:buClr>
              <a:buSzPts val="1800"/>
              <a:buFont typeface="Arial"/>
              <a:buChar char="★"/>
            </a:pPr>
            <a:r>
              <a:rPr b="1" lang="en">
                <a:solidFill>
                  <a:srgbClr val="351C75"/>
                </a:solidFill>
                <a:latin typeface="Arial"/>
                <a:ea typeface="Arial"/>
                <a:cs typeface="Arial"/>
                <a:sym typeface="Arial"/>
              </a:rPr>
              <a:t>Wearable art.</a:t>
            </a:r>
            <a:endParaRPr b="1">
              <a:solidFill>
                <a:srgbClr val="351C75"/>
              </a:solidFill>
              <a:latin typeface="Arial"/>
              <a:ea typeface="Arial"/>
              <a:cs typeface="Arial"/>
              <a:sym typeface="Arial"/>
            </a:endParaRPr>
          </a:p>
          <a:p>
            <a:pPr indent="-342900" lvl="0" marL="1371600" marR="0" rtl="0" algn="just">
              <a:lnSpc>
                <a:spcPct val="115000"/>
              </a:lnSpc>
              <a:spcBef>
                <a:spcPts val="0"/>
              </a:spcBef>
              <a:spcAft>
                <a:spcPts val="0"/>
              </a:spcAft>
              <a:buClr>
                <a:srgbClr val="351C75"/>
              </a:buClr>
              <a:buSzPts val="1800"/>
              <a:buFont typeface="Arial"/>
              <a:buChar char="★"/>
            </a:pPr>
            <a:r>
              <a:rPr b="1" lang="en">
                <a:solidFill>
                  <a:srgbClr val="351C75"/>
                </a:solidFill>
                <a:latin typeface="Arial"/>
                <a:ea typeface="Arial"/>
                <a:cs typeface="Arial"/>
                <a:sym typeface="Arial"/>
              </a:rPr>
              <a:t>Comfort Companion- hand-free travel.</a:t>
            </a:r>
            <a:endParaRPr b="1">
              <a:solidFill>
                <a:srgbClr val="351C75"/>
              </a:solidFill>
              <a:latin typeface="Arial"/>
              <a:ea typeface="Arial"/>
              <a:cs typeface="Arial"/>
              <a:sym typeface="Arial"/>
            </a:endParaRPr>
          </a:p>
          <a:p>
            <a:pPr indent="0" lvl="0" marL="0" rtl="0" algn="l">
              <a:lnSpc>
                <a:spcPct val="115000"/>
              </a:lnSpc>
              <a:spcBef>
                <a:spcPts val="1200"/>
              </a:spcBef>
              <a:spcAft>
                <a:spcPts val="1200"/>
              </a:spcAft>
              <a:buSzPts val="1800"/>
              <a:buNone/>
            </a:pPr>
            <a:r>
              <a:t/>
            </a:r>
            <a:endParaRPr/>
          </a:p>
        </p:txBody>
      </p:sp>
      <p:sp>
        <p:nvSpPr>
          <p:cNvPr id="108" name="Google Shape;108;p19"/>
          <p:cNvSpPr txBox="1"/>
          <p:nvPr/>
        </p:nvSpPr>
        <p:spPr>
          <a:xfrm>
            <a:off x="4252750" y="293150"/>
            <a:ext cx="3782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Presented by Jan Yeh, Sarasota Gulf Coast Chapter of ASG member </a:t>
            </a:r>
            <a:endParaRPr/>
          </a:p>
          <a:p>
            <a:pPr indent="0" lvl="0" marL="0" rtl="0" algn="l">
              <a:spcBef>
                <a:spcPts val="0"/>
              </a:spcBef>
              <a:spcAft>
                <a:spcPts val="0"/>
              </a:spcAft>
              <a:buNone/>
            </a:pPr>
            <a:r>
              <a:rPr lang="en"/>
              <a:t>Waldemere Wednesday 8-18-21</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3"/>
          <p:cNvSpPr txBox="1"/>
          <p:nvPr/>
        </p:nvSpPr>
        <p:spPr>
          <a:xfrm>
            <a:off x="4807425" y="592075"/>
            <a:ext cx="42657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More inspiration came from the</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	Dilbert comic strip--</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		Tina-the technical writer</a:t>
            </a:r>
            <a:endParaRPr b="1" i="0" sz="1800" u="none" cap="none" strike="noStrike">
              <a:solidFill>
                <a:srgbClr val="000000"/>
              </a:solidFill>
              <a:latin typeface="Arial"/>
              <a:ea typeface="Arial"/>
              <a:cs typeface="Arial"/>
              <a:sym typeface="Arial"/>
            </a:endParaRPr>
          </a:p>
        </p:txBody>
      </p:sp>
      <p:pic>
        <p:nvPicPr>
          <p:cNvPr id="216" name="Google Shape;216;p23"/>
          <p:cNvPicPr preferRelativeResize="0"/>
          <p:nvPr/>
        </p:nvPicPr>
        <p:blipFill rotWithShape="1">
          <a:blip r:embed="rId3">
            <a:alphaModFix/>
          </a:blip>
          <a:srcRect b="0" l="0" r="0" t="0"/>
          <a:stretch/>
        </p:blipFill>
        <p:spPr>
          <a:xfrm>
            <a:off x="171050" y="273825"/>
            <a:ext cx="4400951" cy="4672451"/>
          </a:xfrm>
          <a:prstGeom prst="rect">
            <a:avLst/>
          </a:prstGeom>
          <a:noFill/>
          <a:ln cap="flat" cmpd="sng" w="114300">
            <a:solidFill>
              <a:srgbClr val="674EA7"/>
            </a:solidFill>
            <a:prstDash val="solid"/>
            <a:bevel/>
            <a:headEnd len="sm" w="sm" type="none"/>
            <a:tailEnd len="sm" w="sm" type="none"/>
          </a:ln>
        </p:spPr>
      </p:pic>
      <p:sp>
        <p:nvSpPr>
          <p:cNvPr id="217" name="Google Shape;217;p23"/>
          <p:cNvSpPr txBox="1"/>
          <p:nvPr/>
        </p:nvSpPr>
        <p:spPr>
          <a:xfrm>
            <a:off x="5370550" y="2261325"/>
            <a:ext cx="3261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0000FF"/>
                </a:solidFill>
              </a:rPr>
              <a:t>I want to make big hair like this!</a:t>
            </a:r>
            <a:endParaRPr b="1" sz="1600">
              <a:solidFill>
                <a:srgbClr val="0000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4"/>
          <p:cNvSpPr txBox="1"/>
          <p:nvPr/>
        </p:nvSpPr>
        <p:spPr>
          <a:xfrm flipH="1">
            <a:off x="1007400" y="213600"/>
            <a:ext cx="55242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0" i="0" lang="en" sz="2700" u="none" cap="none" strike="noStrike">
                <a:solidFill>
                  <a:srgbClr val="000000"/>
                </a:solidFill>
                <a:latin typeface="Arial"/>
                <a:ea typeface="Arial"/>
                <a:cs typeface="Arial"/>
                <a:sym typeface="Arial"/>
              </a:rPr>
              <a:t>CONSTRUCTION</a:t>
            </a:r>
            <a:endParaRPr b="0" i="0" sz="2700" u="none" cap="none" strike="noStrike">
              <a:solidFill>
                <a:srgbClr val="000000"/>
              </a:solidFill>
              <a:latin typeface="Arial"/>
              <a:ea typeface="Arial"/>
              <a:cs typeface="Arial"/>
              <a:sym typeface="Arial"/>
            </a:endParaRPr>
          </a:p>
        </p:txBody>
      </p:sp>
      <p:sp>
        <p:nvSpPr>
          <p:cNvPr id="223" name="Google Shape;223;p24"/>
          <p:cNvSpPr txBox="1"/>
          <p:nvPr/>
        </p:nvSpPr>
        <p:spPr>
          <a:xfrm>
            <a:off x="186825" y="1186500"/>
            <a:ext cx="7317600" cy="28260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200000"/>
              </a:lnSpc>
              <a:spcBef>
                <a:spcPts val="0"/>
              </a:spcBef>
              <a:spcAft>
                <a:spcPts val="0"/>
              </a:spcAft>
              <a:buClr>
                <a:srgbClr val="351C75"/>
              </a:buClr>
              <a:buSzPts val="2400"/>
              <a:buFont typeface="Arial"/>
              <a:buChar char="●"/>
            </a:pPr>
            <a:r>
              <a:rPr b="0" i="0" lang="en" sz="2400" u="none" cap="none" strike="noStrike">
                <a:solidFill>
                  <a:srgbClr val="351C75"/>
                </a:solidFill>
                <a:latin typeface="Arial"/>
                <a:ea typeface="Arial"/>
                <a:cs typeface="Arial"/>
                <a:sym typeface="Arial"/>
              </a:rPr>
              <a:t>Pattern Making</a:t>
            </a:r>
            <a:endParaRPr b="0" i="0" sz="2400" u="none" cap="none" strike="noStrike">
              <a:solidFill>
                <a:srgbClr val="351C75"/>
              </a:solidFill>
              <a:latin typeface="Arial"/>
              <a:ea typeface="Arial"/>
              <a:cs typeface="Arial"/>
              <a:sym typeface="Arial"/>
            </a:endParaRPr>
          </a:p>
          <a:p>
            <a:pPr indent="-381000" lvl="0" marL="457200" marR="0" rtl="0" algn="l">
              <a:lnSpc>
                <a:spcPct val="200000"/>
              </a:lnSpc>
              <a:spcBef>
                <a:spcPts val="0"/>
              </a:spcBef>
              <a:spcAft>
                <a:spcPts val="0"/>
              </a:spcAft>
              <a:buClr>
                <a:srgbClr val="351C75"/>
              </a:buClr>
              <a:buSzPts val="2400"/>
              <a:buFont typeface="Arial"/>
              <a:buChar char="●"/>
            </a:pPr>
            <a:r>
              <a:rPr b="0" i="0" lang="en" sz="2400" u="none" cap="none" strike="noStrike">
                <a:solidFill>
                  <a:srgbClr val="351C75"/>
                </a:solidFill>
                <a:latin typeface="Arial"/>
                <a:ea typeface="Arial"/>
                <a:cs typeface="Arial"/>
                <a:sym typeface="Arial"/>
              </a:rPr>
              <a:t>Fabric selection-skin tones</a:t>
            </a:r>
            <a:endParaRPr b="0" i="0" sz="2400" u="none" cap="none" strike="noStrike">
              <a:solidFill>
                <a:srgbClr val="351C75"/>
              </a:solidFill>
              <a:latin typeface="Arial"/>
              <a:ea typeface="Arial"/>
              <a:cs typeface="Arial"/>
              <a:sym typeface="Arial"/>
            </a:endParaRPr>
          </a:p>
          <a:p>
            <a:pPr indent="-381000" lvl="0" marL="457200" marR="0" rtl="0" algn="l">
              <a:lnSpc>
                <a:spcPct val="100000"/>
              </a:lnSpc>
              <a:spcBef>
                <a:spcPts val="0"/>
              </a:spcBef>
              <a:spcAft>
                <a:spcPts val="0"/>
              </a:spcAft>
              <a:buClr>
                <a:srgbClr val="351C75"/>
              </a:buClr>
              <a:buSzPts val="2400"/>
              <a:buFont typeface="Arial"/>
              <a:buChar char="●"/>
            </a:pPr>
            <a:r>
              <a:rPr b="0" i="0" lang="en" sz="2400" u="none" cap="none" strike="noStrike">
                <a:solidFill>
                  <a:srgbClr val="351C75"/>
                </a:solidFill>
                <a:latin typeface="Arial"/>
                <a:ea typeface="Arial"/>
                <a:cs typeface="Arial"/>
                <a:sym typeface="Arial"/>
              </a:rPr>
              <a:t>Piecing the fabric-the steps, techniques &amp; tips</a:t>
            </a:r>
            <a:endParaRPr b="0" i="0" sz="2400" u="none" cap="none" strike="noStrike">
              <a:solidFill>
                <a:srgbClr val="351C75"/>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400"/>
              <a:buFont typeface="Arial"/>
              <a:buNone/>
            </a:pPr>
            <a:r>
              <a:t/>
            </a:r>
            <a:endParaRPr b="0" i="0" sz="2400" u="none" cap="none" strike="noStrike">
              <a:solidFill>
                <a:srgbClr val="351C75"/>
              </a:solidFill>
              <a:latin typeface="Arial"/>
              <a:ea typeface="Arial"/>
              <a:cs typeface="Arial"/>
              <a:sym typeface="Arial"/>
            </a:endParaRPr>
          </a:p>
          <a:p>
            <a:pPr indent="-381000" lvl="0" marL="457200" marR="0" rtl="0" algn="l">
              <a:lnSpc>
                <a:spcPct val="200000"/>
              </a:lnSpc>
              <a:spcBef>
                <a:spcPts val="0"/>
              </a:spcBef>
              <a:spcAft>
                <a:spcPts val="0"/>
              </a:spcAft>
              <a:buClr>
                <a:srgbClr val="351C75"/>
              </a:buClr>
              <a:buSzPts val="2400"/>
              <a:buFont typeface="Arial"/>
              <a:buChar char="●"/>
            </a:pPr>
            <a:r>
              <a:rPr b="0" i="0" lang="en" sz="2400" u="none" cap="none" strike="noStrike">
                <a:solidFill>
                  <a:srgbClr val="351C75"/>
                </a:solidFill>
                <a:latin typeface="Arial"/>
                <a:ea typeface="Arial"/>
                <a:cs typeface="Arial"/>
                <a:sym typeface="Arial"/>
              </a:rPr>
              <a:t>Stuffing</a:t>
            </a:r>
            <a:endParaRPr b="0" i="0" sz="2400" u="none" cap="none" strike="noStrike">
              <a:solidFill>
                <a:srgbClr val="351C75"/>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25"/>
          <p:cNvPicPr preferRelativeResize="0"/>
          <p:nvPr/>
        </p:nvPicPr>
        <p:blipFill rotWithShape="1">
          <a:blip r:embed="rId3">
            <a:alphaModFix/>
          </a:blip>
          <a:srcRect b="0" l="0" r="0" t="0"/>
          <a:stretch/>
        </p:blipFill>
        <p:spPr>
          <a:xfrm>
            <a:off x="152400" y="170225"/>
            <a:ext cx="3799575" cy="4820874"/>
          </a:xfrm>
          <a:prstGeom prst="rect">
            <a:avLst/>
          </a:prstGeom>
          <a:noFill/>
          <a:ln>
            <a:noFill/>
          </a:ln>
        </p:spPr>
      </p:pic>
      <p:sp>
        <p:nvSpPr>
          <p:cNvPr id="229" name="Google Shape;229;p25"/>
          <p:cNvSpPr txBox="1"/>
          <p:nvPr/>
        </p:nvSpPr>
        <p:spPr>
          <a:xfrm>
            <a:off x="3951975" y="264375"/>
            <a:ext cx="5100600" cy="364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Arial"/>
                <a:ea typeface="Arial"/>
                <a:cs typeface="Arial"/>
                <a:sym typeface="Arial"/>
              </a:rPr>
              <a:t>Doll Measurements: </a:t>
            </a:r>
            <a:endParaRPr b="1" i="0" sz="1800" u="none" cap="none" strike="noStrike">
              <a:solidFill>
                <a:schemeClr val="dk1"/>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12-13” tall</a:t>
            </a:r>
            <a:endParaRPr b="0" i="0" sz="18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7.50” body circumference</a:t>
            </a:r>
            <a:endParaRPr b="0" i="0" sz="18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1" i="0" lang="en" sz="1800" u="none" cap="none" strike="noStrike">
                <a:solidFill>
                  <a:schemeClr val="dk1"/>
                </a:solidFill>
                <a:latin typeface="Arial"/>
                <a:ea typeface="Arial"/>
                <a:cs typeface="Arial"/>
                <a:sym typeface="Arial"/>
              </a:rPr>
              <a:t>Fabric Requirements for 1 doll:</a:t>
            </a:r>
            <a:endParaRPr b="0" i="0" sz="18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rPr b="0" i="0" lang="en" sz="1700" u="none" cap="none" strike="noStrike">
                <a:solidFill>
                  <a:schemeClr val="dk1"/>
                </a:solidFill>
                <a:latin typeface="Arial"/>
                <a:ea typeface="Arial"/>
                <a:cs typeface="Arial"/>
                <a:sym typeface="Arial"/>
              </a:rPr>
              <a:t>One 3” x 3.5” rectangle for face color</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rPr b="0" i="0" lang="en" sz="1700" u="none" cap="none" strike="noStrike">
                <a:solidFill>
                  <a:schemeClr val="dk1"/>
                </a:solidFill>
                <a:latin typeface="Arial"/>
                <a:ea typeface="Arial"/>
                <a:cs typeface="Arial"/>
                <a:sym typeface="Arial"/>
              </a:rPr>
              <a:t>One 2” x 3” rectangle for top of hair</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rPr b="0" i="0" lang="en" sz="1700" u="none" cap="none" strike="noStrike">
                <a:solidFill>
                  <a:schemeClr val="dk1"/>
                </a:solidFill>
                <a:latin typeface="Arial"/>
                <a:ea typeface="Arial"/>
                <a:cs typeface="Arial"/>
                <a:sym typeface="Arial"/>
              </a:rPr>
              <a:t>Two 2.5” x 4.5” rectangles for sides of hair</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rPr b="0" i="0" lang="en" sz="1700" u="none" cap="none" strike="noStrike">
                <a:solidFill>
                  <a:schemeClr val="dk1"/>
                </a:solidFill>
                <a:latin typeface="Arial"/>
                <a:ea typeface="Arial"/>
                <a:cs typeface="Arial"/>
                <a:sym typeface="Arial"/>
              </a:rPr>
              <a:t>Two 4” x 5.5 “ rectangles for front &amp; back body</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rPr b="0" i="0" lang="en" sz="1700" u="none" cap="none" strike="noStrike">
                <a:solidFill>
                  <a:schemeClr val="dk1"/>
                </a:solidFill>
                <a:latin typeface="Arial"/>
                <a:ea typeface="Arial"/>
                <a:cs typeface="Arial"/>
                <a:sym typeface="Arial"/>
              </a:rPr>
              <a:t>One 7.5” x 6” rectangle for back of hair</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5</a:t>
            </a:r>
            <a:r>
              <a:rPr b="0" i="0" lang="en" sz="1800" u="none" cap="none" strike="noStrike">
                <a:solidFill>
                  <a:schemeClr val="dk1"/>
                </a:solidFill>
                <a:latin typeface="Arial"/>
                <a:ea typeface="Arial"/>
                <a:cs typeface="Arial"/>
                <a:sym typeface="Arial"/>
              </a:rPr>
              <a:t>” x 8” piece of fabric folded to cut out the arms and legs</a:t>
            </a:r>
            <a:endParaRPr b="0" i="0" sz="18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6"/>
          <p:cNvSpPr txBox="1"/>
          <p:nvPr/>
        </p:nvSpPr>
        <p:spPr>
          <a:xfrm>
            <a:off x="5288200" y="872825"/>
            <a:ext cx="3829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5" name="Google Shape;235;p26"/>
          <p:cNvPicPr preferRelativeResize="0"/>
          <p:nvPr/>
        </p:nvPicPr>
        <p:blipFill rotWithShape="1">
          <a:blip r:embed="rId3">
            <a:alphaModFix/>
          </a:blip>
          <a:srcRect b="0" l="0" r="0" t="0"/>
          <a:stretch/>
        </p:blipFill>
        <p:spPr>
          <a:xfrm>
            <a:off x="152400" y="152400"/>
            <a:ext cx="4269304" cy="4838702"/>
          </a:xfrm>
          <a:prstGeom prst="rect">
            <a:avLst/>
          </a:prstGeom>
          <a:noFill/>
          <a:ln>
            <a:noFill/>
          </a:ln>
        </p:spPr>
      </p:pic>
      <p:pic>
        <p:nvPicPr>
          <p:cNvPr id="236" name="Google Shape;236;p26"/>
          <p:cNvPicPr preferRelativeResize="0"/>
          <p:nvPr/>
        </p:nvPicPr>
        <p:blipFill rotWithShape="1">
          <a:blip r:embed="rId4">
            <a:alphaModFix/>
          </a:blip>
          <a:srcRect b="0" l="0" r="0" t="0"/>
          <a:stretch/>
        </p:blipFill>
        <p:spPr>
          <a:xfrm>
            <a:off x="4574104" y="2389125"/>
            <a:ext cx="3469302" cy="2601976"/>
          </a:xfrm>
          <a:prstGeom prst="rect">
            <a:avLst/>
          </a:prstGeom>
          <a:noFill/>
          <a:ln>
            <a:noFill/>
          </a:ln>
        </p:spPr>
      </p:pic>
      <p:sp>
        <p:nvSpPr>
          <p:cNvPr id="237" name="Google Shape;237;p26"/>
          <p:cNvSpPr txBox="1"/>
          <p:nvPr/>
        </p:nvSpPr>
        <p:spPr>
          <a:xfrm>
            <a:off x="4421700" y="193850"/>
            <a:ext cx="4588800" cy="15393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 sz="1800"/>
              <a:t>Templates </a:t>
            </a:r>
            <a:endParaRPr b="1" sz="1800"/>
          </a:p>
          <a:p>
            <a:pPr indent="0" lvl="0" marL="0" rtl="0" algn="l">
              <a:spcBef>
                <a:spcPts val="0"/>
              </a:spcBef>
              <a:spcAft>
                <a:spcPts val="0"/>
              </a:spcAft>
              <a:buNone/>
            </a:pPr>
            <a:r>
              <a:rPr lang="en"/>
              <a:t>Use to fussy cut the section of fabric </a:t>
            </a:r>
            <a:r>
              <a:rPr lang="en"/>
              <a:t>you want, say on a </a:t>
            </a:r>
            <a:r>
              <a:rPr lang="en"/>
              <a:t>print</a:t>
            </a:r>
            <a:r>
              <a:rPr lang="en"/>
              <a:t> shirt.</a:t>
            </a:r>
            <a:endParaRPr/>
          </a:p>
          <a:p>
            <a:pPr indent="0" lvl="0" marL="457200" rtl="0" algn="l">
              <a:spcBef>
                <a:spcPts val="0"/>
              </a:spcBef>
              <a:spcAft>
                <a:spcPts val="0"/>
              </a:spcAft>
              <a:buNone/>
            </a:pPr>
            <a:r>
              <a:t/>
            </a:r>
            <a:endParaRPr/>
          </a:p>
          <a:p>
            <a:pPr indent="0" lvl="0" marL="0" rtl="0" algn="l">
              <a:spcBef>
                <a:spcPts val="0"/>
              </a:spcBef>
              <a:spcAft>
                <a:spcPts val="0"/>
              </a:spcAft>
              <a:buNone/>
            </a:pPr>
            <a:r>
              <a:rPr lang="en"/>
              <a:t>Cut just outside the black lines </a:t>
            </a:r>
            <a:r>
              <a:rPr lang="en" u="sng"/>
              <a:t>for the arms &amp; l</a:t>
            </a:r>
            <a:r>
              <a:rPr lang="en" u="sng"/>
              <a:t>egs</a:t>
            </a:r>
            <a:r>
              <a:rPr lang="en"/>
              <a:t>. You will sew </a:t>
            </a:r>
            <a:r>
              <a:rPr b="1" lang="en"/>
              <a:t>on the black lines</a:t>
            </a:r>
            <a:r>
              <a:rPr lang="en"/>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27"/>
          <p:cNvPicPr preferRelativeResize="0"/>
          <p:nvPr/>
        </p:nvPicPr>
        <p:blipFill rotWithShape="1">
          <a:blip r:embed="rId3">
            <a:alphaModFix/>
          </a:blip>
          <a:srcRect b="0" l="0" r="0" t="0"/>
          <a:stretch/>
        </p:blipFill>
        <p:spPr>
          <a:xfrm>
            <a:off x="152400" y="152400"/>
            <a:ext cx="4153534" cy="4838702"/>
          </a:xfrm>
          <a:prstGeom prst="rect">
            <a:avLst/>
          </a:prstGeom>
          <a:noFill/>
          <a:ln>
            <a:noFill/>
          </a:ln>
        </p:spPr>
      </p:pic>
      <p:pic>
        <p:nvPicPr>
          <p:cNvPr id="243" name="Google Shape;243;p27"/>
          <p:cNvPicPr preferRelativeResize="0"/>
          <p:nvPr/>
        </p:nvPicPr>
        <p:blipFill rotWithShape="1">
          <a:blip r:embed="rId4">
            <a:alphaModFix/>
          </a:blip>
          <a:srcRect b="0" l="0" r="0" t="0"/>
          <a:stretch/>
        </p:blipFill>
        <p:spPr>
          <a:xfrm>
            <a:off x="4458334" y="152400"/>
            <a:ext cx="4533263" cy="3399948"/>
          </a:xfrm>
          <a:prstGeom prst="rect">
            <a:avLst/>
          </a:prstGeom>
          <a:noFill/>
          <a:ln>
            <a:noFill/>
          </a:ln>
        </p:spPr>
      </p:pic>
      <p:sp>
        <p:nvSpPr>
          <p:cNvPr id="244" name="Google Shape;244;p27"/>
          <p:cNvSpPr txBox="1"/>
          <p:nvPr/>
        </p:nvSpPr>
        <p:spPr>
          <a:xfrm>
            <a:off x="4689775" y="3757325"/>
            <a:ext cx="391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45" name="Google Shape;245;p27"/>
          <p:cNvSpPr txBox="1"/>
          <p:nvPr/>
        </p:nvSpPr>
        <p:spPr>
          <a:xfrm>
            <a:off x="4458325" y="3799325"/>
            <a:ext cx="4610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600">
                <a:solidFill>
                  <a:schemeClr val="dk1"/>
                </a:solidFill>
              </a:rPr>
              <a:t>H</a:t>
            </a:r>
            <a:r>
              <a:rPr b="1" lang="en" sz="1600">
                <a:solidFill>
                  <a:schemeClr val="dk1"/>
                </a:solidFill>
              </a:rPr>
              <a:t>and stitch neck bands for dollies to hide any imperfections in stitching. Wrinkling at neck happens if under stuffed.</a:t>
            </a:r>
            <a:endParaRPr b="1" sz="1300"/>
          </a:p>
        </p:txBody>
      </p:sp>
      <p:sp>
        <p:nvSpPr>
          <p:cNvPr id="246" name="Google Shape;246;p27"/>
          <p:cNvSpPr txBox="1"/>
          <p:nvPr/>
        </p:nvSpPr>
        <p:spPr>
          <a:xfrm>
            <a:off x="1000250" y="3673275"/>
            <a:ext cx="3067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t>Kona cotton shades for face.</a:t>
            </a:r>
            <a:endParaRPr b="1" sz="15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geac7a78794_1_0"/>
          <p:cNvPicPr preferRelativeResize="0"/>
          <p:nvPr/>
        </p:nvPicPr>
        <p:blipFill rotWithShape="1">
          <a:blip r:embed="rId3">
            <a:alphaModFix/>
          </a:blip>
          <a:srcRect b="0" l="0" r="0" t="0"/>
          <a:stretch/>
        </p:blipFill>
        <p:spPr>
          <a:xfrm>
            <a:off x="152400" y="152400"/>
            <a:ext cx="6451599" cy="4838700"/>
          </a:xfrm>
          <a:prstGeom prst="rect">
            <a:avLst/>
          </a:prstGeom>
          <a:noFill/>
          <a:ln>
            <a:noFill/>
          </a:ln>
        </p:spPr>
      </p:pic>
      <p:sp>
        <p:nvSpPr>
          <p:cNvPr id="252" name="Google Shape;252;geac7a78794_1_0"/>
          <p:cNvSpPr txBox="1"/>
          <p:nvPr/>
        </p:nvSpPr>
        <p:spPr>
          <a:xfrm>
            <a:off x="1443150" y="710475"/>
            <a:ext cx="1398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Arial"/>
                <a:ea typeface="Arial"/>
                <a:cs typeface="Arial"/>
                <a:sym typeface="Arial"/>
              </a:rPr>
              <a:t>Front</a:t>
            </a:r>
            <a:endParaRPr b="1" i="0" sz="2000" u="none" cap="none" strike="noStrike">
              <a:solidFill>
                <a:srgbClr val="000000"/>
              </a:solidFill>
              <a:latin typeface="Arial"/>
              <a:ea typeface="Arial"/>
              <a:cs typeface="Arial"/>
              <a:sym typeface="Arial"/>
            </a:endParaRPr>
          </a:p>
        </p:txBody>
      </p:sp>
      <p:sp>
        <p:nvSpPr>
          <p:cNvPr id="253" name="Google Shape;253;geac7a78794_1_0"/>
          <p:cNvSpPr txBox="1"/>
          <p:nvPr/>
        </p:nvSpPr>
        <p:spPr>
          <a:xfrm>
            <a:off x="3697350" y="774075"/>
            <a:ext cx="1398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Arial"/>
                <a:ea typeface="Arial"/>
                <a:cs typeface="Arial"/>
                <a:sym typeface="Arial"/>
              </a:rPr>
              <a:t>Back</a:t>
            </a:r>
            <a:endParaRPr b="1" i="0" sz="2000" u="none" cap="none" strike="noStrike">
              <a:solidFill>
                <a:srgbClr val="000000"/>
              </a:solidFill>
              <a:latin typeface="Arial"/>
              <a:ea typeface="Arial"/>
              <a:cs typeface="Arial"/>
              <a:sym typeface="Arial"/>
            </a:endParaRPr>
          </a:p>
        </p:txBody>
      </p:sp>
      <p:sp>
        <p:nvSpPr>
          <p:cNvPr id="254" name="Google Shape;254;geac7a78794_1_0"/>
          <p:cNvSpPr txBox="1"/>
          <p:nvPr/>
        </p:nvSpPr>
        <p:spPr>
          <a:xfrm>
            <a:off x="6717000" y="1315888"/>
            <a:ext cx="2403600" cy="267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FRONT BODY</a:t>
            </a:r>
            <a:endParaRPr/>
          </a:p>
          <a:p>
            <a:pPr indent="0" lvl="0" marL="0" rtl="0" algn="l">
              <a:spcBef>
                <a:spcPts val="0"/>
              </a:spcBef>
              <a:spcAft>
                <a:spcPts val="0"/>
              </a:spcAft>
              <a:buNone/>
            </a:pPr>
            <a:r>
              <a:rPr lang="en" sz="1300"/>
              <a:t>Start with the face piece #1 oriented 3” horizontally and 3.5” vertically.</a:t>
            </a:r>
            <a:endParaRPr sz="1300"/>
          </a:p>
          <a:p>
            <a:pPr indent="0" lvl="0" marL="0" rtl="0" algn="l">
              <a:spcBef>
                <a:spcPts val="0"/>
              </a:spcBef>
              <a:spcAft>
                <a:spcPts val="0"/>
              </a:spcAft>
              <a:buNone/>
            </a:pPr>
            <a:r>
              <a:rPr lang="en" sz="1300"/>
              <a:t>Attach top hair piece #2.</a:t>
            </a:r>
            <a:endParaRPr sz="1300"/>
          </a:p>
          <a:p>
            <a:pPr indent="0" lvl="0" marL="0" rtl="0" algn="l">
              <a:spcBef>
                <a:spcPts val="0"/>
              </a:spcBef>
              <a:spcAft>
                <a:spcPts val="0"/>
              </a:spcAft>
              <a:buNone/>
            </a:pPr>
            <a:r>
              <a:rPr lang="en" sz="1300"/>
              <a:t>Attach sides 3 &amp; 4.</a:t>
            </a:r>
            <a:endParaRPr sz="1300"/>
          </a:p>
          <a:p>
            <a:pPr indent="0" lvl="0" marL="0" rtl="0" algn="l">
              <a:spcBef>
                <a:spcPts val="0"/>
              </a:spcBef>
              <a:spcAft>
                <a:spcPts val="0"/>
              </a:spcAft>
              <a:buNone/>
            </a:pPr>
            <a:r>
              <a:rPr lang="en" sz="1300"/>
              <a:t>* 👉</a:t>
            </a:r>
            <a:r>
              <a:rPr lang="en" sz="1300"/>
              <a:t>Line up the side hair pieces #3 &amp; #4 level to the bottom of the face #1. </a:t>
            </a:r>
            <a:r>
              <a:rPr b="1" lang="en" sz="1100">
                <a:solidFill>
                  <a:schemeClr val="dk1"/>
                </a:solidFill>
              </a:rPr>
              <a:t>Leaving the top hair piece #2 ½” taller than the sides allows you to stuff and shape the final opening closed by hand stitching. </a:t>
            </a:r>
            <a:endParaRPr sz="1300"/>
          </a:p>
        </p:txBody>
      </p:sp>
      <p:sp>
        <p:nvSpPr>
          <p:cNvPr id="255" name="Google Shape;255;geac7a78794_1_0"/>
          <p:cNvSpPr txBox="1"/>
          <p:nvPr/>
        </p:nvSpPr>
        <p:spPr>
          <a:xfrm>
            <a:off x="6693600" y="152400"/>
            <a:ext cx="2450400" cy="11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t>USE 1/4” seams, back stitch, right sides together, iron or finger press seams to dark side after joining each new piece.</a:t>
            </a:r>
            <a:endParaRPr sz="1300"/>
          </a:p>
          <a:p>
            <a:pPr indent="0" lvl="0" marL="0" rtl="0" algn="l">
              <a:spcBef>
                <a:spcPts val="0"/>
              </a:spcBef>
              <a:spcAft>
                <a:spcPts val="0"/>
              </a:spcAft>
              <a:buNone/>
            </a:pPr>
            <a:r>
              <a:t/>
            </a:r>
            <a:endParaRPr/>
          </a:p>
        </p:txBody>
      </p:sp>
      <p:sp>
        <p:nvSpPr>
          <p:cNvPr id="256" name="Google Shape;256;geac7a78794_1_0"/>
          <p:cNvSpPr txBox="1"/>
          <p:nvPr/>
        </p:nvSpPr>
        <p:spPr>
          <a:xfrm>
            <a:off x="6693600" y="3942900"/>
            <a:ext cx="22776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BACK BODY</a:t>
            </a:r>
            <a:endParaRPr/>
          </a:p>
          <a:p>
            <a:pPr indent="0" lvl="0" marL="0" rtl="0" algn="l">
              <a:spcBef>
                <a:spcPts val="0"/>
              </a:spcBef>
              <a:spcAft>
                <a:spcPts val="0"/>
              </a:spcAft>
              <a:buNone/>
            </a:pPr>
            <a:r>
              <a:rPr lang="en" sz="1300"/>
              <a:t>Attach back of head to back body making sure to center pieces.</a:t>
            </a:r>
            <a:endParaRPr sz="1300"/>
          </a:p>
          <a:p>
            <a:pPr indent="0" lvl="0" marL="0" rtl="0" algn="l">
              <a:spcBef>
                <a:spcPts val="0"/>
              </a:spcBef>
              <a:spcAft>
                <a:spcPts val="0"/>
              </a:spcAft>
              <a:buNone/>
            </a:pPr>
            <a:r>
              <a:t/>
            </a:r>
            <a:endParaRPr sz="13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28"/>
          <p:cNvPicPr preferRelativeResize="0"/>
          <p:nvPr/>
        </p:nvPicPr>
        <p:blipFill rotWithShape="1">
          <a:blip r:embed="rId3">
            <a:alphaModFix/>
          </a:blip>
          <a:srcRect b="0" l="0" r="0" t="0"/>
          <a:stretch/>
        </p:blipFill>
        <p:spPr>
          <a:xfrm>
            <a:off x="152400" y="152400"/>
            <a:ext cx="6451599" cy="4838700"/>
          </a:xfrm>
          <a:prstGeom prst="rect">
            <a:avLst/>
          </a:prstGeom>
          <a:noFill/>
          <a:ln>
            <a:noFill/>
          </a:ln>
        </p:spPr>
      </p:pic>
      <p:sp>
        <p:nvSpPr>
          <p:cNvPr id="262" name="Google Shape;262;p28"/>
          <p:cNvSpPr txBox="1"/>
          <p:nvPr/>
        </p:nvSpPr>
        <p:spPr>
          <a:xfrm>
            <a:off x="6573800" y="465225"/>
            <a:ext cx="22443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lang="en" sz="1800"/>
              <a:t>Integrated face and hair by piecing fabric step-by-step</a:t>
            </a:r>
            <a:endParaRPr i="0" sz="1800" u="none" cap="none" strike="noStrike">
              <a:solidFill>
                <a:srgbClr val="000000"/>
              </a:solidFill>
            </a:endParaRPr>
          </a:p>
        </p:txBody>
      </p:sp>
      <p:sp>
        <p:nvSpPr>
          <p:cNvPr id="263" name="Google Shape;263;p28"/>
          <p:cNvSpPr txBox="1"/>
          <p:nvPr/>
        </p:nvSpPr>
        <p:spPr>
          <a:xfrm>
            <a:off x="6698425" y="1597375"/>
            <a:ext cx="23868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Close Up showing top hair piece is ½” taller than sides.</a:t>
            </a:r>
            <a:endParaRPr b="1"/>
          </a:p>
          <a:p>
            <a:pPr indent="0" lvl="0" marL="0" rtl="0" algn="l">
              <a:spcBef>
                <a:spcPts val="0"/>
              </a:spcBef>
              <a:spcAft>
                <a:spcPts val="0"/>
              </a:spcAft>
              <a:buNone/>
            </a:pPr>
            <a:r>
              <a:rPr b="1" lang="en"/>
              <a:t>This makes it easier to stuff and shape the top of the head by hand sewing.</a:t>
            </a:r>
            <a:endParaRPr b="1"/>
          </a:p>
        </p:txBody>
      </p:sp>
      <p:sp>
        <p:nvSpPr>
          <p:cNvPr id="264" name="Google Shape;264;p28"/>
          <p:cNvSpPr txBox="1"/>
          <p:nvPr/>
        </p:nvSpPr>
        <p:spPr>
          <a:xfrm>
            <a:off x="218625" y="345125"/>
            <a:ext cx="6202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Important Tip </a:t>
            </a:r>
            <a:r>
              <a:rPr b="1" lang="en" sz="1300"/>
              <a:t>notice the top piece is taller than the sides intentionally</a:t>
            </a:r>
            <a:endParaRPr b="1" sz="13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29"/>
          <p:cNvPicPr preferRelativeResize="0"/>
          <p:nvPr/>
        </p:nvPicPr>
        <p:blipFill rotWithShape="1">
          <a:blip r:embed="rId3">
            <a:alphaModFix/>
          </a:blip>
          <a:srcRect b="0" l="0" r="0" t="0"/>
          <a:stretch/>
        </p:blipFill>
        <p:spPr>
          <a:xfrm>
            <a:off x="51450" y="107175"/>
            <a:ext cx="2614051" cy="3597824"/>
          </a:xfrm>
          <a:prstGeom prst="rect">
            <a:avLst/>
          </a:prstGeom>
          <a:noFill/>
          <a:ln>
            <a:noFill/>
          </a:ln>
        </p:spPr>
      </p:pic>
      <p:pic>
        <p:nvPicPr>
          <p:cNvPr id="270" name="Google Shape;270;p29"/>
          <p:cNvPicPr preferRelativeResize="0"/>
          <p:nvPr/>
        </p:nvPicPr>
        <p:blipFill rotWithShape="1">
          <a:blip r:embed="rId4">
            <a:alphaModFix/>
          </a:blip>
          <a:srcRect b="0" l="0" r="0" t="0"/>
          <a:stretch/>
        </p:blipFill>
        <p:spPr>
          <a:xfrm>
            <a:off x="2695263" y="307813"/>
            <a:ext cx="2529475" cy="3232851"/>
          </a:xfrm>
          <a:prstGeom prst="rect">
            <a:avLst/>
          </a:prstGeom>
          <a:noFill/>
          <a:ln>
            <a:noFill/>
          </a:ln>
        </p:spPr>
      </p:pic>
      <p:pic>
        <p:nvPicPr>
          <p:cNvPr id="271" name="Google Shape;271;p29"/>
          <p:cNvPicPr preferRelativeResize="0"/>
          <p:nvPr/>
        </p:nvPicPr>
        <p:blipFill rotWithShape="1">
          <a:blip r:embed="rId5">
            <a:alphaModFix/>
          </a:blip>
          <a:srcRect b="0" l="0" r="0" t="0"/>
          <a:stretch/>
        </p:blipFill>
        <p:spPr>
          <a:xfrm>
            <a:off x="5254500" y="470950"/>
            <a:ext cx="2859075" cy="2906577"/>
          </a:xfrm>
          <a:prstGeom prst="rect">
            <a:avLst/>
          </a:prstGeom>
          <a:noFill/>
          <a:ln>
            <a:noFill/>
          </a:ln>
        </p:spPr>
      </p:pic>
      <p:sp>
        <p:nvSpPr>
          <p:cNvPr id="272" name="Google Shape;272;p29"/>
          <p:cNvSpPr txBox="1"/>
          <p:nvPr/>
        </p:nvSpPr>
        <p:spPr>
          <a:xfrm>
            <a:off x="178300" y="3795475"/>
            <a:ext cx="2157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29"/>
          <p:cNvSpPr txBox="1"/>
          <p:nvPr/>
        </p:nvSpPr>
        <p:spPr>
          <a:xfrm>
            <a:off x="105000" y="4394650"/>
            <a:ext cx="8934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rPr>
              <a:t>For the face fabric </a:t>
            </a:r>
            <a:r>
              <a:rPr b="1" lang="en">
                <a:solidFill>
                  <a:schemeClr val="dk1"/>
                </a:solidFill>
              </a:rPr>
              <a:t>only </a:t>
            </a:r>
            <a:r>
              <a:rPr lang="en">
                <a:solidFill>
                  <a:schemeClr val="dk1"/>
                </a:solidFill>
              </a:rPr>
              <a:t>have cross grain go side to side, straight of grain run vertically. Then the face shape turns out nice and plump.</a:t>
            </a:r>
            <a:endParaRPr>
              <a:solidFill>
                <a:schemeClr val="dk1"/>
              </a:solidFill>
            </a:endParaRPr>
          </a:p>
        </p:txBody>
      </p:sp>
      <p:sp>
        <p:nvSpPr>
          <p:cNvPr id="274" name="Google Shape;274;p29"/>
          <p:cNvSpPr txBox="1"/>
          <p:nvPr/>
        </p:nvSpPr>
        <p:spPr>
          <a:xfrm>
            <a:off x="421250" y="3818975"/>
            <a:ext cx="3681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Important Tip</a:t>
            </a:r>
            <a:endParaRPr b="1" sz="18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32"/>
          <p:cNvPicPr preferRelativeResize="0"/>
          <p:nvPr/>
        </p:nvPicPr>
        <p:blipFill rotWithShape="1">
          <a:blip r:embed="rId3">
            <a:alphaModFix/>
          </a:blip>
          <a:srcRect b="0" l="0" r="0" t="0"/>
          <a:stretch/>
        </p:blipFill>
        <p:spPr>
          <a:xfrm>
            <a:off x="152400" y="152400"/>
            <a:ext cx="6451599" cy="4838700"/>
          </a:xfrm>
          <a:prstGeom prst="rect">
            <a:avLst/>
          </a:prstGeom>
          <a:noFill/>
          <a:ln>
            <a:noFill/>
          </a:ln>
        </p:spPr>
      </p:pic>
      <p:pic>
        <p:nvPicPr>
          <p:cNvPr id="280" name="Google Shape;280;p32"/>
          <p:cNvPicPr preferRelativeResize="0"/>
          <p:nvPr/>
        </p:nvPicPr>
        <p:blipFill rotWithShape="1">
          <a:blip r:embed="rId4">
            <a:alphaModFix/>
          </a:blip>
          <a:srcRect b="0" l="0" r="0" t="0"/>
          <a:stretch/>
        </p:blipFill>
        <p:spPr>
          <a:xfrm>
            <a:off x="440774" y="77475"/>
            <a:ext cx="2235203" cy="1676402"/>
          </a:xfrm>
          <a:prstGeom prst="rect">
            <a:avLst/>
          </a:prstGeom>
          <a:noFill/>
          <a:ln>
            <a:noFill/>
          </a:ln>
        </p:spPr>
      </p:pic>
      <p:pic>
        <p:nvPicPr>
          <p:cNvPr id="281" name="Google Shape;281;p32"/>
          <p:cNvPicPr preferRelativeResize="0"/>
          <p:nvPr/>
        </p:nvPicPr>
        <p:blipFill rotWithShape="1">
          <a:blip r:embed="rId5">
            <a:alphaModFix/>
          </a:blip>
          <a:srcRect b="0" l="0" r="0" t="0"/>
          <a:stretch/>
        </p:blipFill>
        <p:spPr>
          <a:xfrm>
            <a:off x="500249" y="1804877"/>
            <a:ext cx="2235203" cy="1676402"/>
          </a:xfrm>
          <a:prstGeom prst="rect">
            <a:avLst/>
          </a:prstGeom>
          <a:noFill/>
          <a:ln>
            <a:noFill/>
          </a:ln>
        </p:spPr>
      </p:pic>
      <p:sp>
        <p:nvSpPr>
          <p:cNvPr id="282" name="Google Shape;282;p32"/>
          <p:cNvSpPr txBox="1"/>
          <p:nvPr/>
        </p:nvSpPr>
        <p:spPr>
          <a:xfrm>
            <a:off x="6706850" y="462750"/>
            <a:ext cx="24372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Find the middle of the head and body pieces.</a:t>
            </a:r>
            <a:endParaRPr/>
          </a:p>
          <a:p>
            <a:pPr indent="0" lvl="0" marL="0" rtl="0" algn="l">
              <a:spcBef>
                <a:spcPts val="0"/>
              </a:spcBef>
              <a:spcAft>
                <a:spcPts val="0"/>
              </a:spcAft>
              <a:buNone/>
            </a:pPr>
            <a:r>
              <a:rPr lang="en"/>
              <a:t>Crease both pieces. Line up creases and sew right sides together.</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35"/>
          <p:cNvPicPr preferRelativeResize="0"/>
          <p:nvPr/>
        </p:nvPicPr>
        <p:blipFill rotWithShape="1">
          <a:blip r:embed="rId3">
            <a:alphaModFix/>
          </a:blip>
          <a:srcRect b="0" l="0" r="0" t="0"/>
          <a:stretch/>
        </p:blipFill>
        <p:spPr>
          <a:xfrm>
            <a:off x="152400" y="152400"/>
            <a:ext cx="6451599" cy="4838700"/>
          </a:xfrm>
          <a:prstGeom prst="rect">
            <a:avLst/>
          </a:prstGeom>
          <a:noFill/>
          <a:ln>
            <a:noFill/>
          </a:ln>
        </p:spPr>
      </p:pic>
      <p:sp>
        <p:nvSpPr>
          <p:cNvPr id="288" name="Google Shape;288;p35"/>
          <p:cNvSpPr txBox="1"/>
          <p:nvPr/>
        </p:nvSpPr>
        <p:spPr>
          <a:xfrm>
            <a:off x="6721675" y="2126875"/>
            <a:ext cx="2133000" cy="1523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lang="en" sz="1700"/>
              <a:t>C</a:t>
            </a:r>
            <a:r>
              <a:rPr b="1" i="0" lang="en" sz="1700" u="none" cap="none" strike="noStrike">
                <a:solidFill>
                  <a:srgbClr val="000000"/>
                </a:solidFill>
                <a:latin typeface="Arial"/>
                <a:ea typeface="Arial"/>
                <a:cs typeface="Arial"/>
                <a:sym typeface="Arial"/>
              </a:rPr>
              <a:t>orrect </a:t>
            </a:r>
            <a:r>
              <a:rPr b="1" lang="en" sz="1700"/>
              <a:t>T</a:t>
            </a:r>
            <a:r>
              <a:rPr b="1" i="0" lang="en" sz="1700" u="none" cap="none" strike="noStrike">
                <a:solidFill>
                  <a:srgbClr val="000000"/>
                </a:solidFill>
                <a:latin typeface="Arial"/>
                <a:ea typeface="Arial"/>
                <a:cs typeface="Arial"/>
                <a:sym typeface="Arial"/>
              </a:rPr>
              <a:t>echnique</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lang="en"/>
              <a:t>I left enough space between the template pieces to be able to cut the fabric leaving the necessary ¼” seams.</a:t>
            </a:r>
            <a:endParaRPr/>
          </a:p>
        </p:txBody>
      </p:sp>
      <p:sp>
        <p:nvSpPr>
          <p:cNvPr id="289" name="Google Shape;289;p35"/>
          <p:cNvSpPr txBox="1"/>
          <p:nvPr/>
        </p:nvSpPr>
        <p:spPr>
          <a:xfrm>
            <a:off x="6721675" y="522225"/>
            <a:ext cx="22272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Fold fabric in half right sides together. Trace around each template with a pencil or pen. Stitch on the lines.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14" name="Google Shape;114;p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15" name="Google Shape;115;p2"/>
          <p:cNvPicPr preferRelativeResize="0"/>
          <p:nvPr/>
        </p:nvPicPr>
        <p:blipFill rotWithShape="1">
          <a:blip r:embed="rId3">
            <a:alphaModFix/>
          </a:blip>
          <a:srcRect b="0" l="0" r="0" t="0"/>
          <a:stretch/>
        </p:blipFill>
        <p:spPr>
          <a:xfrm>
            <a:off x="1150100" y="223300"/>
            <a:ext cx="6710349" cy="5016402"/>
          </a:xfrm>
          <a:prstGeom prst="rect">
            <a:avLst/>
          </a:prstGeom>
          <a:noFill/>
          <a:ln>
            <a:noFill/>
          </a:ln>
        </p:spPr>
      </p:pic>
      <p:sp>
        <p:nvSpPr>
          <p:cNvPr id="116" name="Google Shape;116;p2"/>
          <p:cNvSpPr txBox="1"/>
          <p:nvPr/>
        </p:nvSpPr>
        <p:spPr>
          <a:xfrm>
            <a:off x="5408375" y="849825"/>
            <a:ext cx="25803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Arial"/>
                <a:ea typeface="Arial"/>
                <a:cs typeface="Arial"/>
                <a:sym typeface="Arial"/>
              </a:rPr>
              <a:t>The Gang is all here!</a:t>
            </a:r>
            <a:endParaRPr b="1" i="0" sz="17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40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34"/>
          <p:cNvPicPr preferRelativeResize="0"/>
          <p:nvPr/>
        </p:nvPicPr>
        <p:blipFill rotWithShape="1">
          <a:blip r:embed="rId3">
            <a:alphaModFix/>
          </a:blip>
          <a:srcRect b="0" l="0" r="0" t="0"/>
          <a:stretch/>
        </p:blipFill>
        <p:spPr>
          <a:xfrm>
            <a:off x="-101400" y="406175"/>
            <a:ext cx="5247677" cy="3935750"/>
          </a:xfrm>
          <a:prstGeom prst="rect">
            <a:avLst/>
          </a:prstGeom>
          <a:noFill/>
          <a:ln>
            <a:noFill/>
          </a:ln>
        </p:spPr>
      </p:pic>
      <p:pic>
        <p:nvPicPr>
          <p:cNvPr id="295" name="Google Shape;295;p34"/>
          <p:cNvPicPr preferRelativeResize="0"/>
          <p:nvPr/>
        </p:nvPicPr>
        <p:blipFill rotWithShape="1">
          <a:blip r:embed="rId4">
            <a:alphaModFix/>
          </a:blip>
          <a:srcRect b="0" l="0" r="0" t="0"/>
          <a:stretch/>
        </p:blipFill>
        <p:spPr>
          <a:xfrm>
            <a:off x="4900200" y="346044"/>
            <a:ext cx="4243799" cy="3182857"/>
          </a:xfrm>
          <a:prstGeom prst="rect">
            <a:avLst/>
          </a:prstGeom>
          <a:noFill/>
          <a:ln>
            <a:noFill/>
          </a:ln>
        </p:spPr>
      </p:pic>
      <p:sp>
        <p:nvSpPr>
          <p:cNvPr id="296" name="Google Shape;296;p34"/>
          <p:cNvSpPr txBox="1"/>
          <p:nvPr/>
        </p:nvSpPr>
        <p:spPr>
          <a:xfrm>
            <a:off x="753450" y="4411800"/>
            <a:ext cx="29784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Arial"/>
                <a:ea typeface="Arial"/>
                <a:cs typeface="Arial"/>
                <a:sym typeface="Arial"/>
              </a:rPr>
              <a:t>Big Construction Mistake</a:t>
            </a:r>
            <a:endParaRPr b="1" i="0" sz="1700" u="none" cap="none" strike="noStrike">
              <a:solidFill>
                <a:srgbClr val="000000"/>
              </a:solidFill>
              <a:latin typeface="Arial"/>
              <a:ea typeface="Arial"/>
              <a:cs typeface="Arial"/>
              <a:sym typeface="Arial"/>
            </a:endParaRPr>
          </a:p>
        </p:txBody>
      </p:sp>
      <p:sp>
        <p:nvSpPr>
          <p:cNvPr id="297" name="Google Shape;297;p34"/>
          <p:cNvSpPr txBox="1"/>
          <p:nvPr/>
        </p:nvSpPr>
        <p:spPr>
          <a:xfrm>
            <a:off x="5207125" y="3596100"/>
            <a:ext cx="39822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*I placed the pieces TOO close together. After I stitched and cut them apart, I had less than a ¼”“ seam allowance. My seams popped open when I turned them right side out and when I stuffed them.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36"/>
          <p:cNvPicPr preferRelativeResize="0"/>
          <p:nvPr/>
        </p:nvPicPr>
        <p:blipFill rotWithShape="1">
          <a:blip r:embed="rId3">
            <a:alphaModFix/>
          </a:blip>
          <a:srcRect b="0" l="0" r="0" t="0"/>
          <a:stretch/>
        </p:blipFill>
        <p:spPr>
          <a:xfrm>
            <a:off x="668700" y="152400"/>
            <a:ext cx="2634351" cy="3512474"/>
          </a:xfrm>
          <a:prstGeom prst="rect">
            <a:avLst/>
          </a:prstGeom>
          <a:noFill/>
          <a:ln>
            <a:noFill/>
          </a:ln>
        </p:spPr>
      </p:pic>
      <p:pic>
        <p:nvPicPr>
          <p:cNvPr id="303" name="Google Shape;303;p36"/>
          <p:cNvPicPr preferRelativeResize="0"/>
          <p:nvPr/>
        </p:nvPicPr>
        <p:blipFill rotWithShape="1">
          <a:blip r:embed="rId4">
            <a:alphaModFix/>
          </a:blip>
          <a:srcRect b="0" l="0" r="0" t="0"/>
          <a:stretch/>
        </p:blipFill>
        <p:spPr>
          <a:xfrm>
            <a:off x="3933825" y="152400"/>
            <a:ext cx="4431002" cy="3323244"/>
          </a:xfrm>
          <a:prstGeom prst="rect">
            <a:avLst/>
          </a:prstGeom>
          <a:noFill/>
          <a:ln>
            <a:noFill/>
          </a:ln>
        </p:spPr>
      </p:pic>
      <p:sp>
        <p:nvSpPr>
          <p:cNvPr id="304" name="Google Shape;304;p36"/>
          <p:cNvSpPr txBox="1"/>
          <p:nvPr/>
        </p:nvSpPr>
        <p:spPr>
          <a:xfrm>
            <a:off x="4047825" y="3538800"/>
            <a:ext cx="44310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lang="en"/>
              <a:t>Stuff the limbs. Leave enough space at the top of the arms &amp; legs ¼-½”. Then stitch them closed. No need to backstitch here. </a:t>
            </a:r>
            <a:r>
              <a:rPr lang="en">
                <a:solidFill>
                  <a:schemeClr val="dk1"/>
                </a:solidFill>
              </a:rPr>
              <a:t>Sew</a:t>
            </a:r>
            <a:r>
              <a:rPr lang="en">
                <a:solidFill>
                  <a:schemeClr val="dk1"/>
                </a:solidFill>
              </a:rPr>
              <a:t>ing the limbs closed before attaching to the body helps to control the stuffing from migrating out as you stitch at the machine. It also keeps the limbs from shifting around as you sew.</a:t>
            </a:r>
            <a:endParaRPr i="0" sz="1000" u="none" cap="none" strike="noStrike">
              <a:solidFill>
                <a:srgbClr val="000000"/>
              </a:solidFill>
            </a:endParaRPr>
          </a:p>
        </p:txBody>
      </p:sp>
      <p:sp>
        <p:nvSpPr>
          <p:cNvPr id="305" name="Google Shape;305;p36"/>
          <p:cNvSpPr txBox="1"/>
          <p:nvPr/>
        </p:nvSpPr>
        <p:spPr>
          <a:xfrm>
            <a:off x="136975" y="3723450"/>
            <a:ext cx="36978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rPr>
              <a:t>Stuffing is an art!  It requires lots of experience to get it smooth, not lumpy and sufficiently dense so no wrinkles at the neck or empty spaces at the tips of limbs.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Results may vary with your mood, like with knitting.</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37"/>
          <p:cNvPicPr preferRelativeResize="0"/>
          <p:nvPr/>
        </p:nvPicPr>
        <p:blipFill rotWithShape="1">
          <a:blip r:embed="rId3">
            <a:alphaModFix/>
          </a:blip>
          <a:srcRect b="0" l="0" r="0" t="0"/>
          <a:stretch/>
        </p:blipFill>
        <p:spPr>
          <a:xfrm>
            <a:off x="-1584825" y="219950"/>
            <a:ext cx="5769600" cy="4327227"/>
          </a:xfrm>
          <a:prstGeom prst="rect">
            <a:avLst/>
          </a:prstGeom>
          <a:noFill/>
          <a:ln>
            <a:noFill/>
          </a:ln>
        </p:spPr>
      </p:pic>
      <p:sp>
        <p:nvSpPr>
          <p:cNvPr id="311" name="Google Shape;311;p37"/>
          <p:cNvSpPr txBox="1"/>
          <p:nvPr/>
        </p:nvSpPr>
        <p:spPr>
          <a:xfrm>
            <a:off x="4184775" y="550675"/>
            <a:ext cx="45399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i="0" lang="en" sz="1600" u="none" cap="none" strike="noStrike">
                <a:solidFill>
                  <a:srgbClr val="000000"/>
                </a:solidFill>
              </a:rPr>
              <a:t>Think about the position and directionality of the appendages before sewing to the body. Do you want the toes turning inward or outward? Do you want arms </a:t>
            </a:r>
            <a:r>
              <a:rPr lang="en" sz="1600"/>
              <a:t>facing down, up or 1 up 1 down? Make those decisions in your mind. </a:t>
            </a:r>
            <a:endParaRPr i="0" sz="1600" u="none" cap="none" strike="noStrike">
              <a:solidFill>
                <a:srgbClr val="000000"/>
              </a:solidFill>
            </a:endParaRPr>
          </a:p>
        </p:txBody>
      </p:sp>
      <p:sp>
        <p:nvSpPr>
          <p:cNvPr id="312" name="Google Shape;312;p37"/>
          <p:cNvSpPr txBox="1"/>
          <p:nvPr/>
        </p:nvSpPr>
        <p:spPr>
          <a:xfrm>
            <a:off x="6816125" y="219075"/>
            <a:ext cx="4840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37"/>
          <p:cNvSpPr txBox="1"/>
          <p:nvPr/>
        </p:nvSpPr>
        <p:spPr>
          <a:xfrm>
            <a:off x="4429250" y="2353775"/>
            <a:ext cx="3891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t>Now it is time to attach the limbs…..</a:t>
            </a:r>
            <a:endParaRPr sz="16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p38"/>
          <p:cNvPicPr preferRelativeResize="0"/>
          <p:nvPr/>
        </p:nvPicPr>
        <p:blipFill rotWithShape="1">
          <a:blip r:embed="rId3">
            <a:alphaModFix/>
          </a:blip>
          <a:srcRect b="0" l="0" r="0" t="0"/>
          <a:stretch/>
        </p:blipFill>
        <p:spPr>
          <a:xfrm>
            <a:off x="152400" y="793875"/>
            <a:ext cx="5596298" cy="4197224"/>
          </a:xfrm>
          <a:prstGeom prst="rect">
            <a:avLst/>
          </a:prstGeom>
          <a:noFill/>
          <a:ln>
            <a:noFill/>
          </a:ln>
        </p:spPr>
      </p:pic>
      <p:pic>
        <p:nvPicPr>
          <p:cNvPr id="319" name="Google Shape;319;p38"/>
          <p:cNvPicPr preferRelativeResize="0"/>
          <p:nvPr/>
        </p:nvPicPr>
        <p:blipFill rotWithShape="1">
          <a:blip r:embed="rId4">
            <a:alphaModFix/>
          </a:blip>
          <a:srcRect b="0" l="0" r="0" t="0"/>
          <a:stretch/>
        </p:blipFill>
        <p:spPr>
          <a:xfrm>
            <a:off x="6756399" y="152400"/>
            <a:ext cx="2235203" cy="1676402"/>
          </a:xfrm>
          <a:prstGeom prst="rect">
            <a:avLst/>
          </a:prstGeom>
          <a:noFill/>
          <a:ln>
            <a:noFill/>
          </a:ln>
        </p:spPr>
      </p:pic>
      <p:pic>
        <p:nvPicPr>
          <p:cNvPr id="320" name="Google Shape;320;p38"/>
          <p:cNvPicPr preferRelativeResize="0"/>
          <p:nvPr/>
        </p:nvPicPr>
        <p:blipFill rotWithShape="1">
          <a:blip r:embed="rId5">
            <a:alphaModFix/>
          </a:blip>
          <a:srcRect b="0" l="0" r="0" t="0"/>
          <a:stretch/>
        </p:blipFill>
        <p:spPr>
          <a:xfrm>
            <a:off x="6756399" y="1771077"/>
            <a:ext cx="2235203" cy="1676402"/>
          </a:xfrm>
          <a:prstGeom prst="rect">
            <a:avLst/>
          </a:prstGeom>
          <a:noFill/>
          <a:ln>
            <a:noFill/>
          </a:ln>
        </p:spPr>
      </p:pic>
      <p:sp>
        <p:nvSpPr>
          <p:cNvPr id="321" name="Google Shape;321;p38"/>
          <p:cNvSpPr txBox="1"/>
          <p:nvPr/>
        </p:nvSpPr>
        <p:spPr>
          <a:xfrm>
            <a:off x="6873950" y="3447475"/>
            <a:ext cx="2000100" cy="158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Stuff the limbs. Leave enough space at the top to stitch the limbs closed </a:t>
            </a:r>
            <a:r>
              <a:rPr b="1" lang="en" sz="1300"/>
              <a:t>before </a:t>
            </a:r>
            <a:r>
              <a:rPr lang="en" sz="1300"/>
              <a:t>attaching to the body. This will make it easier to keep the limbs in the position you want.</a:t>
            </a:r>
            <a:endParaRPr sz="1300"/>
          </a:p>
        </p:txBody>
      </p:sp>
      <p:sp>
        <p:nvSpPr>
          <p:cNvPr id="322" name="Google Shape;322;p38"/>
          <p:cNvSpPr txBox="1"/>
          <p:nvPr/>
        </p:nvSpPr>
        <p:spPr>
          <a:xfrm>
            <a:off x="152400" y="152400"/>
            <a:ext cx="3555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Position limbs laying on top of body. Keep limbs ¼-½” away from sides.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39"/>
          <p:cNvPicPr preferRelativeResize="0"/>
          <p:nvPr/>
        </p:nvPicPr>
        <p:blipFill rotWithShape="1">
          <a:blip r:embed="rId3">
            <a:alphaModFix/>
          </a:blip>
          <a:srcRect b="0" l="0" r="0" t="0"/>
          <a:stretch/>
        </p:blipFill>
        <p:spPr>
          <a:xfrm>
            <a:off x="-2351650" y="347000"/>
            <a:ext cx="6451599" cy="4838700"/>
          </a:xfrm>
          <a:prstGeom prst="rect">
            <a:avLst/>
          </a:prstGeom>
          <a:noFill/>
          <a:ln>
            <a:noFill/>
          </a:ln>
        </p:spPr>
      </p:pic>
      <p:pic>
        <p:nvPicPr>
          <p:cNvPr id="328" name="Google Shape;328;p39"/>
          <p:cNvPicPr preferRelativeResize="0"/>
          <p:nvPr/>
        </p:nvPicPr>
        <p:blipFill rotWithShape="1">
          <a:blip r:embed="rId4">
            <a:alphaModFix/>
          </a:blip>
          <a:srcRect b="0" l="0" r="0" t="0"/>
          <a:stretch/>
        </p:blipFill>
        <p:spPr>
          <a:xfrm>
            <a:off x="4049525" y="217400"/>
            <a:ext cx="4930176" cy="3697624"/>
          </a:xfrm>
          <a:prstGeom prst="rect">
            <a:avLst/>
          </a:prstGeom>
          <a:noFill/>
          <a:ln>
            <a:noFill/>
          </a:ln>
        </p:spPr>
      </p:pic>
      <p:sp>
        <p:nvSpPr>
          <p:cNvPr id="329" name="Google Shape;329;p39"/>
          <p:cNvSpPr txBox="1"/>
          <p:nvPr/>
        </p:nvSpPr>
        <p:spPr>
          <a:xfrm>
            <a:off x="4099950" y="4082450"/>
            <a:ext cx="5079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Arms are pre-stitched and positioned on top of body for attaching to body. Back stitch. Make sure arms are ½” away from top of body fabric.</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40"/>
          <p:cNvPicPr preferRelativeResize="0"/>
          <p:nvPr/>
        </p:nvPicPr>
        <p:blipFill rotWithShape="1">
          <a:blip r:embed="rId3">
            <a:alphaModFix/>
          </a:blip>
          <a:srcRect b="0" l="0" r="0" t="0"/>
          <a:stretch/>
        </p:blipFill>
        <p:spPr>
          <a:xfrm>
            <a:off x="-779651" y="611325"/>
            <a:ext cx="4498575" cy="2796975"/>
          </a:xfrm>
          <a:prstGeom prst="rect">
            <a:avLst/>
          </a:prstGeom>
          <a:noFill/>
          <a:ln>
            <a:noFill/>
          </a:ln>
        </p:spPr>
      </p:pic>
      <p:pic>
        <p:nvPicPr>
          <p:cNvPr id="335" name="Google Shape;335;p40"/>
          <p:cNvPicPr preferRelativeResize="0"/>
          <p:nvPr/>
        </p:nvPicPr>
        <p:blipFill rotWithShape="1">
          <a:blip r:embed="rId4">
            <a:alphaModFix/>
          </a:blip>
          <a:srcRect b="0" l="0" r="0" t="0"/>
          <a:stretch/>
        </p:blipFill>
        <p:spPr>
          <a:xfrm>
            <a:off x="4935956" y="261875"/>
            <a:ext cx="3690675" cy="2294676"/>
          </a:xfrm>
          <a:prstGeom prst="rect">
            <a:avLst/>
          </a:prstGeom>
          <a:noFill/>
          <a:ln>
            <a:noFill/>
          </a:ln>
        </p:spPr>
      </p:pic>
      <p:pic>
        <p:nvPicPr>
          <p:cNvPr id="336" name="Google Shape;336;p40"/>
          <p:cNvPicPr preferRelativeResize="0"/>
          <p:nvPr/>
        </p:nvPicPr>
        <p:blipFill rotWithShape="1">
          <a:blip r:embed="rId5">
            <a:alphaModFix/>
          </a:blip>
          <a:srcRect b="0" l="0" r="0" t="0"/>
          <a:stretch/>
        </p:blipFill>
        <p:spPr>
          <a:xfrm>
            <a:off x="5524255" y="2694000"/>
            <a:ext cx="3176745" cy="1975150"/>
          </a:xfrm>
          <a:prstGeom prst="rect">
            <a:avLst/>
          </a:prstGeom>
          <a:noFill/>
          <a:ln>
            <a:noFill/>
          </a:ln>
        </p:spPr>
      </p:pic>
      <p:sp>
        <p:nvSpPr>
          <p:cNvPr id="337" name="Google Shape;337;p40"/>
          <p:cNvSpPr txBox="1"/>
          <p:nvPr/>
        </p:nvSpPr>
        <p:spPr>
          <a:xfrm>
            <a:off x="368000" y="118725"/>
            <a:ext cx="2707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Arial"/>
                <a:ea typeface="Arial"/>
                <a:cs typeface="Arial"/>
                <a:sym typeface="Arial"/>
              </a:rPr>
              <a:t>Making the Cocoon</a:t>
            </a:r>
            <a:endParaRPr b="1" i="0" sz="2000" u="none" cap="none" strike="noStrike">
              <a:solidFill>
                <a:srgbClr val="000000"/>
              </a:solidFill>
              <a:latin typeface="Arial"/>
              <a:ea typeface="Arial"/>
              <a:cs typeface="Arial"/>
              <a:sym typeface="Arial"/>
            </a:endParaRPr>
          </a:p>
        </p:txBody>
      </p:sp>
      <p:sp>
        <p:nvSpPr>
          <p:cNvPr id="338" name="Google Shape;338;p40"/>
          <p:cNvSpPr txBox="1"/>
          <p:nvPr/>
        </p:nvSpPr>
        <p:spPr>
          <a:xfrm>
            <a:off x="179800" y="3408300"/>
            <a:ext cx="51099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Tuck limbs on top of body. Put back body piece face down on top. Line up along all edges. Use LOTS of clips, Push down on the puffy </a:t>
            </a:r>
            <a:r>
              <a:rPr lang="en"/>
              <a:t>limbs</a:t>
            </a:r>
            <a:r>
              <a:rPr lang="en"/>
              <a:t> to compress as necessary. Adjust often it will eventually come together. You need to have a ¼-⅜” seam allowance. Be aware no limb gets stitched by mistake. </a:t>
            </a:r>
            <a:r>
              <a:rPr lang="en">
                <a:solidFill>
                  <a:schemeClr val="dk1"/>
                </a:solidFill>
              </a:rPr>
              <a:t>As you stitch around the limbs, </a:t>
            </a:r>
            <a:r>
              <a:rPr lang="en" u="sng">
                <a:solidFill>
                  <a:schemeClr val="dk1"/>
                </a:solidFill>
              </a:rPr>
              <a:t>make sure you keep the line of stitches on each arm and leg within the seam allowance.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41"/>
          <p:cNvPicPr preferRelativeResize="0"/>
          <p:nvPr/>
        </p:nvPicPr>
        <p:blipFill rotWithShape="1">
          <a:blip r:embed="rId3">
            <a:alphaModFix/>
          </a:blip>
          <a:srcRect b="0" l="0" r="0" t="0"/>
          <a:stretch/>
        </p:blipFill>
        <p:spPr>
          <a:xfrm>
            <a:off x="152400" y="152400"/>
            <a:ext cx="6227021" cy="4837495"/>
          </a:xfrm>
          <a:prstGeom prst="rect">
            <a:avLst/>
          </a:prstGeom>
          <a:noFill/>
          <a:ln>
            <a:noFill/>
          </a:ln>
        </p:spPr>
      </p:pic>
      <p:sp>
        <p:nvSpPr>
          <p:cNvPr id="344" name="Google Shape;344;p41"/>
          <p:cNvSpPr txBox="1"/>
          <p:nvPr/>
        </p:nvSpPr>
        <p:spPr>
          <a:xfrm>
            <a:off x="6463100" y="395550"/>
            <a:ext cx="25632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rPr>
              <a:t>Mark the linear hair shape with a pen or pencil. I used a ruler to roughly measure for a balanced amount on each side. Alternatively you may use the template provided for a more rounded curve to the top of the head.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Leave an opening the width of the face to stuff. Mark with pins.</a:t>
            </a:r>
            <a:r>
              <a:rPr lang="en">
                <a:solidFill>
                  <a:schemeClr val="dk1"/>
                </a:solidFill>
              </a:rPr>
              <a:t>Start sewing from the pin on the right all the way around to the other pin.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Be sure to back stitch at the beginning and end.</a:t>
            </a:r>
            <a:endParaRPr>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42"/>
          <p:cNvPicPr preferRelativeResize="0"/>
          <p:nvPr/>
        </p:nvPicPr>
        <p:blipFill rotWithShape="1">
          <a:blip r:embed="rId3">
            <a:alphaModFix/>
          </a:blip>
          <a:srcRect b="0" l="0" r="0" t="0"/>
          <a:stretch/>
        </p:blipFill>
        <p:spPr>
          <a:xfrm>
            <a:off x="358825" y="152400"/>
            <a:ext cx="8319150" cy="3156225"/>
          </a:xfrm>
          <a:prstGeom prst="rect">
            <a:avLst/>
          </a:prstGeom>
          <a:noFill/>
          <a:ln>
            <a:noFill/>
          </a:ln>
        </p:spPr>
      </p:pic>
      <p:pic>
        <p:nvPicPr>
          <p:cNvPr id="350" name="Google Shape;350;p42"/>
          <p:cNvPicPr preferRelativeResize="0"/>
          <p:nvPr/>
        </p:nvPicPr>
        <p:blipFill rotWithShape="1">
          <a:blip r:embed="rId4">
            <a:alphaModFix/>
          </a:blip>
          <a:srcRect b="0" l="0" r="0" t="0"/>
          <a:stretch/>
        </p:blipFill>
        <p:spPr>
          <a:xfrm flipH="1">
            <a:off x="324480" y="2689675"/>
            <a:ext cx="2059650" cy="2453827"/>
          </a:xfrm>
          <a:prstGeom prst="rect">
            <a:avLst/>
          </a:prstGeom>
          <a:noFill/>
          <a:ln>
            <a:noFill/>
          </a:ln>
        </p:spPr>
      </p:pic>
      <p:sp>
        <p:nvSpPr>
          <p:cNvPr id="351" name="Google Shape;351;p42"/>
          <p:cNvSpPr txBox="1"/>
          <p:nvPr/>
        </p:nvSpPr>
        <p:spPr>
          <a:xfrm>
            <a:off x="4630350" y="986950"/>
            <a:ext cx="3317100" cy="1446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Doll sandwich.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Place front and back body pieces right sides together. </a:t>
            </a:r>
            <a:endParaRPr b="1"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Limbs already sewn to the front of the body piece</a:t>
            </a:r>
            <a:r>
              <a:rPr b="1" i="0" lang="en" sz="1200" u="none" cap="none" strike="noStrike">
                <a:solidFill>
                  <a:srgbClr val="000000"/>
                </a:solidFill>
                <a:latin typeface="Arial"/>
                <a:ea typeface="Arial"/>
                <a:cs typeface="Arial"/>
                <a:sym typeface="Arial"/>
              </a:rPr>
              <a:t>. </a:t>
            </a:r>
            <a:endParaRPr b="0" i="0" sz="1200" u="none" cap="none" strike="noStrike">
              <a:solidFill>
                <a:srgbClr val="000000"/>
              </a:solidFill>
              <a:latin typeface="Arial"/>
              <a:ea typeface="Arial"/>
              <a:cs typeface="Arial"/>
              <a:sym typeface="Arial"/>
            </a:endParaRPr>
          </a:p>
        </p:txBody>
      </p:sp>
      <p:sp>
        <p:nvSpPr>
          <p:cNvPr id="352" name="Google Shape;352;p42"/>
          <p:cNvSpPr txBox="1"/>
          <p:nvPr/>
        </p:nvSpPr>
        <p:spPr>
          <a:xfrm>
            <a:off x="2711300" y="3565025"/>
            <a:ext cx="38238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Clover Wonder Clips are great at keeping the stuffed limbs away from the edge!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Pin an opening the width of the face for turning inside out.</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43"/>
          <p:cNvPicPr preferRelativeResize="0"/>
          <p:nvPr/>
        </p:nvPicPr>
        <p:blipFill rotWithShape="1">
          <a:blip r:embed="rId3">
            <a:alphaModFix/>
          </a:blip>
          <a:srcRect b="0" l="0" r="0" t="0"/>
          <a:stretch/>
        </p:blipFill>
        <p:spPr>
          <a:xfrm>
            <a:off x="152400" y="152400"/>
            <a:ext cx="3853478" cy="4838702"/>
          </a:xfrm>
          <a:prstGeom prst="rect">
            <a:avLst/>
          </a:prstGeom>
          <a:noFill/>
          <a:ln>
            <a:noFill/>
          </a:ln>
        </p:spPr>
      </p:pic>
      <p:sp>
        <p:nvSpPr>
          <p:cNvPr id="358" name="Google Shape;358;p43"/>
          <p:cNvSpPr txBox="1"/>
          <p:nvPr/>
        </p:nvSpPr>
        <p:spPr>
          <a:xfrm>
            <a:off x="4640825" y="460375"/>
            <a:ext cx="3708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43"/>
          <p:cNvSpPr txBox="1"/>
          <p:nvPr/>
        </p:nvSpPr>
        <p:spPr>
          <a:xfrm>
            <a:off x="4387225" y="555250"/>
            <a:ext cx="35550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The hair is drawn wavy, freeform for this doll.</a:t>
            </a:r>
            <a:r>
              <a:rPr lang="en">
                <a:solidFill>
                  <a:schemeClr val="dk1"/>
                </a:solidFill>
              </a:rPr>
              <a:t> It makes sewing much easier </a:t>
            </a:r>
            <a:r>
              <a:rPr lang="en"/>
              <a:t>to use</a:t>
            </a:r>
            <a:r>
              <a:rPr lang="en"/>
              <a:t> a bigger piece of fabric for the back hair. </a:t>
            </a:r>
            <a:r>
              <a:rPr lang="en">
                <a:solidFill>
                  <a:schemeClr val="dk1"/>
                </a:solidFill>
              </a:rPr>
              <a:t>The extra material is cut off later.</a:t>
            </a:r>
            <a:r>
              <a:rPr lang="en"/>
              <a:t> </a:t>
            </a:r>
            <a:endParaRPr/>
          </a:p>
        </p:txBody>
      </p:sp>
      <p:sp>
        <p:nvSpPr>
          <p:cNvPr id="360" name="Google Shape;360;p43"/>
          <p:cNvSpPr txBox="1"/>
          <p:nvPr/>
        </p:nvSpPr>
        <p:spPr>
          <a:xfrm>
            <a:off x="4521700" y="1899950"/>
            <a:ext cx="3908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rPr>
              <a:t>Clip carefully around the intersection of the body and hair (the neck area). </a:t>
            </a:r>
            <a:endParaRPr sz="1800">
              <a:solidFill>
                <a:schemeClr val="dk1"/>
              </a:solidFill>
            </a:endParaRPr>
          </a:p>
          <a:p>
            <a:pPr indent="0" lvl="0" marL="0" rtl="0" algn="l">
              <a:spcBef>
                <a:spcPts val="0"/>
              </a:spcBef>
              <a:spcAft>
                <a:spcPts val="0"/>
              </a:spcAft>
              <a:buNone/>
            </a:pPr>
            <a:r>
              <a:t/>
            </a:r>
            <a:endParaRPr/>
          </a:p>
        </p:txBody>
      </p:sp>
      <p:sp>
        <p:nvSpPr>
          <p:cNvPr id="361" name="Google Shape;361;p43"/>
          <p:cNvSpPr txBox="1"/>
          <p:nvPr/>
        </p:nvSpPr>
        <p:spPr>
          <a:xfrm>
            <a:off x="4412425" y="2748800"/>
            <a:ext cx="40761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Be careful not to stitch over the face material.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As you stitch around the limbs, </a:t>
            </a:r>
            <a:r>
              <a:rPr lang="en" u="sng">
                <a:solidFill>
                  <a:schemeClr val="dk1"/>
                </a:solidFill>
              </a:rPr>
              <a:t>make sure you keep the line of stitches on each arm and leg within the seam allowance.</a:t>
            </a:r>
            <a:endParaRPr sz="1000" u="sng"/>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p44"/>
          <p:cNvPicPr preferRelativeResize="0"/>
          <p:nvPr/>
        </p:nvPicPr>
        <p:blipFill rotWithShape="1">
          <a:blip r:embed="rId3">
            <a:alphaModFix/>
          </a:blip>
          <a:srcRect b="0" l="0" r="0" t="0"/>
          <a:stretch/>
        </p:blipFill>
        <p:spPr>
          <a:xfrm>
            <a:off x="-795100" y="135475"/>
            <a:ext cx="4661873" cy="3496401"/>
          </a:xfrm>
          <a:prstGeom prst="rect">
            <a:avLst/>
          </a:prstGeom>
          <a:noFill/>
          <a:ln>
            <a:noFill/>
          </a:ln>
        </p:spPr>
      </p:pic>
      <p:pic>
        <p:nvPicPr>
          <p:cNvPr id="367" name="Google Shape;367;p44"/>
          <p:cNvPicPr preferRelativeResize="0"/>
          <p:nvPr/>
        </p:nvPicPr>
        <p:blipFill rotWithShape="1">
          <a:blip r:embed="rId4">
            <a:alphaModFix/>
          </a:blip>
          <a:srcRect b="0" l="0" r="0" t="0"/>
          <a:stretch/>
        </p:blipFill>
        <p:spPr>
          <a:xfrm>
            <a:off x="4019173" y="152400"/>
            <a:ext cx="4972426" cy="3729320"/>
          </a:xfrm>
          <a:prstGeom prst="rect">
            <a:avLst/>
          </a:prstGeom>
          <a:noFill/>
          <a:ln>
            <a:noFill/>
          </a:ln>
        </p:spPr>
      </p:pic>
      <p:sp>
        <p:nvSpPr>
          <p:cNvPr id="368" name="Google Shape;368;p44"/>
          <p:cNvSpPr txBox="1"/>
          <p:nvPr/>
        </p:nvSpPr>
        <p:spPr>
          <a:xfrm>
            <a:off x="1214625" y="3103825"/>
            <a:ext cx="2208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Arial"/>
                <a:ea typeface="Arial"/>
                <a:cs typeface="Arial"/>
                <a:sym typeface="Arial"/>
              </a:rPr>
              <a:t>The Big Reveal</a:t>
            </a:r>
            <a:endParaRPr b="1" i="0" sz="2000" u="none" cap="none" strike="noStrike">
              <a:solidFill>
                <a:srgbClr val="000000"/>
              </a:solidFill>
              <a:latin typeface="Arial"/>
              <a:ea typeface="Arial"/>
              <a:cs typeface="Arial"/>
              <a:sym typeface="Arial"/>
            </a:endParaRPr>
          </a:p>
        </p:txBody>
      </p:sp>
      <p:sp>
        <p:nvSpPr>
          <p:cNvPr id="369" name="Google Shape;369;p44"/>
          <p:cNvSpPr txBox="1"/>
          <p:nvPr/>
        </p:nvSpPr>
        <p:spPr>
          <a:xfrm>
            <a:off x="606700" y="3799350"/>
            <a:ext cx="6236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rPr>
              <a:t>T</a:t>
            </a:r>
            <a:r>
              <a:rPr lang="en" sz="1600">
                <a:solidFill>
                  <a:schemeClr val="dk1"/>
                </a:solidFill>
              </a:rPr>
              <a:t>urn inside out. </a:t>
            </a:r>
            <a:r>
              <a:rPr b="1" lang="en" sz="1600">
                <a:solidFill>
                  <a:schemeClr val="dk1"/>
                </a:solidFill>
              </a:rPr>
              <a:t>Time to press the face area with iron.</a:t>
            </a:r>
            <a:endParaRPr b="1" sz="16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(Note: This doll had construction issues. I had to unstitch, remove the limbs and insert them deeper inside so I stitched on the outside.)</a:t>
            </a:r>
            <a:endParaRPr sz="1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22" name="Google Shape;122;p3"/>
          <p:cNvSpPr txBox="1"/>
          <p:nvPr>
            <p:ph idx="1" type="body"/>
          </p:nvPr>
        </p:nvSpPr>
        <p:spPr>
          <a:xfrm>
            <a:off x="708750" y="1354300"/>
            <a:ext cx="1934700" cy="572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b="1" lang="en"/>
              <a:t>Modern Marcy</a:t>
            </a:r>
            <a:endParaRPr b="1"/>
          </a:p>
        </p:txBody>
      </p:sp>
      <p:pic>
        <p:nvPicPr>
          <p:cNvPr id="123" name="Google Shape;123;p3"/>
          <p:cNvPicPr preferRelativeResize="0"/>
          <p:nvPr/>
        </p:nvPicPr>
        <p:blipFill rotWithShape="1">
          <a:blip r:embed="rId3">
            <a:alphaModFix/>
          </a:blip>
          <a:srcRect b="0" l="0" r="0" t="0"/>
          <a:stretch/>
        </p:blipFill>
        <p:spPr>
          <a:xfrm>
            <a:off x="2643187" y="0"/>
            <a:ext cx="3857626" cy="5143501"/>
          </a:xfrm>
          <a:prstGeom prst="rect">
            <a:avLst/>
          </a:prstGeom>
          <a:noFill/>
          <a:ln>
            <a:noFill/>
          </a:ln>
        </p:spPr>
      </p:pic>
    </p:spTree>
  </p:cSld>
  <p:clrMapOvr>
    <a:masterClrMapping/>
  </p:clrMapOvr>
  <mc:AlternateContent>
    <mc:Choice Requires="p14">
      <p:transition spd="slow" p14:dur="40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45"/>
          <p:cNvPicPr preferRelativeResize="0"/>
          <p:nvPr/>
        </p:nvPicPr>
        <p:blipFill rotWithShape="1">
          <a:blip r:embed="rId3">
            <a:alphaModFix/>
          </a:blip>
          <a:srcRect b="921" l="0" r="0" t="0"/>
          <a:stretch/>
        </p:blipFill>
        <p:spPr>
          <a:xfrm>
            <a:off x="152400" y="51550"/>
            <a:ext cx="5428250" cy="4033551"/>
          </a:xfrm>
          <a:prstGeom prst="rect">
            <a:avLst/>
          </a:prstGeom>
          <a:noFill/>
          <a:ln>
            <a:noFill/>
          </a:ln>
        </p:spPr>
      </p:pic>
      <p:pic>
        <p:nvPicPr>
          <p:cNvPr id="375" name="Google Shape;375;p45"/>
          <p:cNvPicPr preferRelativeResize="0"/>
          <p:nvPr/>
        </p:nvPicPr>
        <p:blipFill rotWithShape="1">
          <a:blip r:embed="rId4">
            <a:alphaModFix/>
          </a:blip>
          <a:srcRect b="0" l="0" r="0" t="0"/>
          <a:stretch/>
        </p:blipFill>
        <p:spPr>
          <a:xfrm>
            <a:off x="6756399" y="152400"/>
            <a:ext cx="2235203" cy="1676402"/>
          </a:xfrm>
          <a:prstGeom prst="rect">
            <a:avLst/>
          </a:prstGeom>
          <a:noFill/>
          <a:ln>
            <a:noFill/>
          </a:ln>
        </p:spPr>
      </p:pic>
      <p:pic>
        <p:nvPicPr>
          <p:cNvPr id="376" name="Google Shape;376;p45"/>
          <p:cNvPicPr preferRelativeResize="0"/>
          <p:nvPr/>
        </p:nvPicPr>
        <p:blipFill rotWithShape="1">
          <a:blip r:embed="rId5">
            <a:alphaModFix/>
          </a:blip>
          <a:srcRect b="0" l="0" r="0" t="0"/>
          <a:stretch/>
        </p:blipFill>
        <p:spPr>
          <a:xfrm>
            <a:off x="6756399" y="1981202"/>
            <a:ext cx="2235203" cy="1676402"/>
          </a:xfrm>
          <a:prstGeom prst="rect">
            <a:avLst/>
          </a:prstGeom>
          <a:noFill/>
          <a:ln>
            <a:noFill/>
          </a:ln>
        </p:spPr>
      </p:pic>
      <p:sp>
        <p:nvSpPr>
          <p:cNvPr id="377" name="Google Shape;377;p45"/>
          <p:cNvSpPr txBox="1"/>
          <p:nvPr/>
        </p:nvSpPr>
        <p:spPr>
          <a:xfrm>
            <a:off x="277500" y="4051450"/>
            <a:ext cx="88665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rPr>
              <a:t>R</a:t>
            </a:r>
            <a:r>
              <a:rPr lang="en">
                <a:solidFill>
                  <a:schemeClr val="dk1"/>
                </a:solidFill>
              </a:rPr>
              <a:t>eady to close up the head with hand stitching. Continually add more stuffing, small whisps as the opening gets smaller. Decide as you go how you want the top of head to look.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support pillow I made is perfect to support the doll for hand sewing the opening or making the face features. It frees up how I use my hands.</a:t>
            </a:r>
            <a:endParaRPr sz="10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geac7a78794_1_45"/>
          <p:cNvSpPr txBox="1"/>
          <p:nvPr/>
        </p:nvSpPr>
        <p:spPr>
          <a:xfrm>
            <a:off x="796625" y="254450"/>
            <a:ext cx="8052900" cy="643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OPTIONS for DRAWING the FACE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Make the face on the fabric before any sewing construction.</a:t>
            </a:r>
            <a:endParaRPr b="0" i="0" sz="1400" u="none" cap="none" strike="noStrike">
              <a:solidFill>
                <a:srgbClr val="000000"/>
              </a:solidFill>
              <a:latin typeface="Arial"/>
              <a:ea typeface="Arial"/>
              <a:cs typeface="Arial"/>
              <a:sym typeface="Arial"/>
            </a:endParaRPr>
          </a:p>
          <a:p>
            <a:pPr indent="-317500" lvl="1" marL="914400" marR="0" rtl="0" algn="l">
              <a:lnSpc>
                <a:spcPct val="100000"/>
              </a:lnSpc>
              <a:spcBef>
                <a:spcPts val="0"/>
              </a:spcBef>
              <a:spcAft>
                <a:spcPts val="0"/>
              </a:spcAft>
              <a:buClr>
                <a:srgbClr val="000000"/>
              </a:buClr>
              <a:buSzPts val="1400"/>
              <a:buFont typeface="Arial"/>
              <a:buChar char="○"/>
            </a:pPr>
            <a:r>
              <a:rPr b="0" i="0" lang="en" sz="1400" u="none" cap="none" strike="noStrike">
                <a:solidFill>
                  <a:schemeClr val="dk1"/>
                </a:solidFill>
                <a:latin typeface="Arial"/>
                <a:ea typeface="Arial"/>
                <a:cs typeface="Arial"/>
                <a:sym typeface="Arial"/>
              </a:rPr>
              <a:t>Advantages: </a:t>
            </a:r>
            <a:endParaRPr b="0" i="0" sz="1400" u="none" cap="none" strike="noStrike">
              <a:solidFill>
                <a:schemeClr val="dk1"/>
              </a:solidFill>
              <a:latin typeface="Arial"/>
              <a:ea typeface="Arial"/>
              <a:cs typeface="Arial"/>
              <a:sym typeface="Arial"/>
            </a:endParaRPr>
          </a:p>
          <a:p>
            <a:pPr indent="-317500" lvl="2" marL="1371600" marR="0" rtl="0" algn="l">
              <a:lnSpc>
                <a:spcPct val="100000"/>
              </a:lnSpc>
              <a:spcBef>
                <a:spcPts val="0"/>
              </a:spcBef>
              <a:spcAft>
                <a:spcPts val="0"/>
              </a:spcAft>
              <a:buClr>
                <a:srgbClr val="000000"/>
              </a:buClr>
              <a:buSzPts val="1400"/>
              <a:buFont typeface="Arial"/>
              <a:buChar char="■"/>
            </a:pPr>
            <a:r>
              <a:rPr b="0" i="0" lang="en" sz="1400" u="none" cap="none" strike="noStrike">
                <a:solidFill>
                  <a:schemeClr val="dk1"/>
                </a:solidFill>
                <a:latin typeface="Arial"/>
                <a:ea typeface="Arial"/>
                <a:cs typeface="Arial"/>
                <a:sym typeface="Arial"/>
              </a:rPr>
              <a:t>can easily make another one, and another one and another one.</a:t>
            </a:r>
            <a:endParaRPr b="0" i="0" sz="1400" u="none" cap="none" strike="noStrike">
              <a:solidFill>
                <a:schemeClr val="dk1"/>
              </a:solidFill>
              <a:latin typeface="Arial"/>
              <a:ea typeface="Arial"/>
              <a:cs typeface="Arial"/>
              <a:sym typeface="Arial"/>
            </a:endParaRPr>
          </a:p>
          <a:p>
            <a:pPr indent="-317500" lvl="2" marL="1371600" marR="0" rtl="0" algn="l">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can work on a flat surface.</a:t>
            </a:r>
            <a:endParaRPr b="0" i="0" sz="1400" u="none" cap="none" strike="noStrike">
              <a:solidFill>
                <a:schemeClr val="dk1"/>
              </a:solidFill>
              <a:latin typeface="Arial"/>
              <a:ea typeface="Arial"/>
              <a:cs typeface="Arial"/>
              <a:sym typeface="Arial"/>
            </a:endParaRPr>
          </a:p>
          <a:p>
            <a:pPr indent="-317500" lvl="2" marL="1371600" marR="0" rtl="0" algn="l">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can trace the fabric onto paper for a template.</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		</a:t>
            </a:r>
            <a:endParaRPr b="0" i="0" sz="1400" u="none" cap="none" strike="noStrike">
              <a:solidFill>
                <a:schemeClr val="dk1"/>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Make the face once the doll has been turned right side out, before stuffing by </a:t>
            </a:r>
            <a:r>
              <a:rPr b="0" i="0" lang="en" sz="1400" u="none" cap="none" strike="noStrike">
                <a:solidFill>
                  <a:schemeClr val="dk1"/>
                </a:solidFill>
                <a:latin typeface="Arial"/>
                <a:ea typeface="Arial"/>
                <a:cs typeface="Arial"/>
                <a:sym typeface="Arial"/>
              </a:rPr>
              <a:t>taping the doll to a window and inserting a paper template into the head opening. </a:t>
            </a:r>
            <a:endParaRPr b="0" i="0" sz="1400" u="none" cap="none" strike="noStrike">
              <a:solidFill>
                <a:srgbClr val="000000"/>
              </a:solidFill>
              <a:latin typeface="Arial"/>
              <a:ea typeface="Arial"/>
              <a:cs typeface="Arial"/>
              <a:sym typeface="Arial"/>
            </a:endParaRPr>
          </a:p>
          <a:p>
            <a:pPr indent="-317500" lvl="1" marL="9144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Advantages:</a:t>
            </a:r>
            <a:endParaRPr b="0" i="0" sz="1400" u="none" cap="none" strike="noStrike">
              <a:solidFill>
                <a:srgbClr val="000000"/>
              </a:solidFill>
              <a:latin typeface="Arial"/>
              <a:ea typeface="Arial"/>
              <a:cs typeface="Arial"/>
              <a:sym typeface="Arial"/>
            </a:endParaRPr>
          </a:p>
          <a:p>
            <a:pPr indent="-317500" lvl="2" marL="13716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can easily try out different expressions using premade templates that can be traced with light from a window or lightbox.</a:t>
            </a:r>
            <a:endParaRPr b="0" i="0" sz="1400" u="none" cap="none" strike="noStrike">
              <a:solidFill>
                <a:srgbClr val="000000"/>
              </a:solidFill>
              <a:latin typeface="Arial"/>
              <a:ea typeface="Arial"/>
              <a:cs typeface="Arial"/>
              <a:sym typeface="Arial"/>
            </a:endParaRPr>
          </a:p>
          <a:p>
            <a:pPr indent="-317500" lvl="2" marL="13716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can get a sense of what kind of face features you want for each specific doll.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317500" lvl="0" marL="457200" marR="0" rtl="0" algn="l">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Make the face once the doll is completely stuffed and sewn!</a:t>
            </a:r>
            <a:endParaRPr b="0" i="0" sz="1400" u="none" cap="none" strike="noStrike">
              <a:solidFill>
                <a:schemeClr val="dk1"/>
              </a:solidFill>
              <a:latin typeface="Arial"/>
              <a:ea typeface="Arial"/>
              <a:cs typeface="Arial"/>
              <a:sym typeface="Arial"/>
            </a:endParaRPr>
          </a:p>
          <a:p>
            <a:pPr indent="-317500" lvl="1" marL="914400" marR="0" rtl="0" algn="l">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Advantages</a:t>
            </a:r>
            <a:endParaRPr b="0" i="0" sz="1400" u="none" cap="none" strike="noStrike">
              <a:solidFill>
                <a:schemeClr val="dk1"/>
              </a:solidFill>
              <a:latin typeface="Arial"/>
              <a:ea typeface="Arial"/>
              <a:cs typeface="Arial"/>
              <a:sym typeface="Arial"/>
            </a:endParaRPr>
          </a:p>
          <a:p>
            <a:pPr indent="-317500" lvl="2" marL="1371600" marR="0" rtl="0" algn="l">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can get the most accurate picture of the head and face shape after stuffing which may guide your placement of the features as well as the type of features you want.</a:t>
            </a:r>
            <a:endParaRPr b="0" i="0" sz="1400" u="none" cap="none" strike="noStrike">
              <a:solidFill>
                <a:schemeClr val="dk1"/>
              </a:solidFill>
              <a:latin typeface="Arial"/>
              <a:ea typeface="Arial"/>
              <a:cs typeface="Arial"/>
              <a:sym typeface="Arial"/>
            </a:endParaRPr>
          </a:p>
          <a:p>
            <a:pPr indent="-317500" lvl="2" marL="1371600" marR="0" rtl="0" algn="l">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makes you commit to what the hand does and encourages self acceptance.</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Arial"/>
                <a:ea typeface="Arial"/>
                <a:cs typeface="Arial"/>
                <a:sym typeface="Arial"/>
              </a:rPr>
              <a:t> </a:t>
            </a:r>
            <a:endParaRPr b="1" i="0" sz="18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47"/>
          <p:cNvSpPr txBox="1"/>
          <p:nvPr/>
        </p:nvSpPr>
        <p:spPr>
          <a:xfrm>
            <a:off x="2445775" y="126075"/>
            <a:ext cx="3941700" cy="78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1900" u="none" cap="none" strike="noStrike">
                <a:solidFill>
                  <a:srgbClr val="000000"/>
                </a:solidFill>
                <a:latin typeface="Arial"/>
                <a:ea typeface="Arial"/>
                <a:cs typeface="Arial"/>
                <a:sym typeface="Arial"/>
              </a:rPr>
              <a:t>When to Make the Face?!?!?</a:t>
            </a:r>
            <a:endParaRPr b="1"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Arial"/>
                <a:ea typeface="Arial"/>
                <a:cs typeface="Arial"/>
                <a:sym typeface="Arial"/>
              </a:rPr>
              <a:t>         </a:t>
            </a:r>
            <a:endParaRPr b="1" i="1" sz="2000" u="none" cap="none" strike="noStrike">
              <a:solidFill>
                <a:srgbClr val="FF9900"/>
              </a:solidFill>
              <a:latin typeface="Arial"/>
              <a:ea typeface="Arial"/>
              <a:cs typeface="Arial"/>
              <a:sym typeface="Arial"/>
            </a:endParaRPr>
          </a:p>
        </p:txBody>
      </p:sp>
      <p:pic>
        <p:nvPicPr>
          <p:cNvPr id="388" name="Google Shape;388;p47"/>
          <p:cNvPicPr preferRelativeResize="0"/>
          <p:nvPr/>
        </p:nvPicPr>
        <p:blipFill rotWithShape="1">
          <a:blip r:embed="rId3">
            <a:alphaModFix/>
          </a:blip>
          <a:srcRect b="0" l="0" r="0" t="0"/>
          <a:stretch/>
        </p:blipFill>
        <p:spPr>
          <a:xfrm>
            <a:off x="1684175" y="483550"/>
            <a:ext cx="4703299" cy="3527474"/>
          </a:xfrm>
          <a:prstGeom prst="rect">
            <a:avLst/>
          </a:prstGeom>
          <a:noFill/>
          <a:ln>
            <a:noFill/>
          </a:ln>
        </p:spPr>
      </p:pic>
      <p:sp>
        <p:nvSpPr>
          <p:cNvPr id="389" name="Google Shape;389;p47"/>
          <p:cNvSpPr txBox="1"/>
          <p:nvPr/>
        </p:nvSpPr>
        <p:spPr>
          <a:xfrm>
            <a:off x="3045775" y="2620375"/>
            <a:ext cx="15228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 sz="3400" u="none" cap="none" strike="noStrike">
                <a:solidFill>
                  <a:schemeClr val="dk1"/>
                </a:solidFill>
                <a:latin typeface="Arial"/>
                <a:ea typeface="Arial"/>
                <a:cs typeface="Arial"/>
                <a:sym typeface="Arial"/>
              </a:rPr>
              <a:t>  </a:t>
            </a:r>
            <a:r>
              <a:rPr b="1" i="1" lang="en" sz="3800" u="none" cap="none" strike="noStrike">
                <a:solidFill>
                  <a:srgbClr val="FF9900"/>
                </a:solidFill>
                <a:latin typeface="Arial"/>
                <a:ea typeface="Arial"/>
                <a:cs typeface="Arial"/>
                <a:sym typeface="Arial"/>
              </a:rPr>
              <a:t>NO</a:t>
            </a:r>
            <a:endParaRPr b="0" i="0" sz="3200" u="none" cap="none" strike="noStrike">
              <a:solidFill>
                <a:srgbClr val="000000"/>
              </a:solidFill>
              <a:latin typeface="Arial"/>
              <a:ea typeface="Arial"/>
              <a:cs typeface="Arial"/>
              <a:sym typeface="Arial"/>
            </a:endParaRPr>
          </a:p>
        </p:txBody>
      </p:sp>
      <p:sp>
        <p:nvSpPr>
          <p:cNvPr id="390" name="Google Shape;390;p47"/>
          <p:cNvSpPr/>
          <p:nvPr/>
        </p:nvSpPr>
        <p:spPr>
          <a:xfrm>
            <a:off x="2825275" y="1453100"/>
            <a:ext cx="1743300" cy="18069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700"/>
              <a:buFont typeface="Arial"/>
              <a:buNone/>
            </a:pPr>
            <a:r>
              <a:rPr b="1" i="1" lang="en" sz="2700" u="none" cap="none" strike="noStrike">
                <a:solidFill>
                  <a:srgbClr val="660000"/>
                </a:solidFill>
                <a:latin typeface="Arial"/>
                <a:ea typeface="Arial"/>
                <a:cs typeface="Arial"/>
                <a:sym typeface="Arial"/>
              </a:rPr>
              <a:t>Now</a:t>
            </a:r>
            <a:endParaRPr b="1" i="1" sz="2700" u="none" cap="none" strike="noStrike">
              <a:solidFill>
                <a:srgbClr val="660000"/>
              </a:solidFill>
              <a:latin typeface="Arial"/>
              <a:ea typeface="Arial"/>
              <a:cs typeface="Arial"/>
              <a:sym typeface="Arial"/>
            </a:endParaRPr>
          </a:p>
        </p:txBody>
      </p:sp>
      <p:sp>
        <p:nvSpPr>
          <p:cNvPr id="391" name="Google Shape;391;p47"/>
          <p:cNvSpPr txBox="1"/>
          <p:nvPr/>
        </p:nvSpPr>
        <p:spPr>
          <a:xfrm>
            <a:off x="470775" y="4076700"/>
            <a:ext cx="83793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rPr>
              <a:t>You have 3 options. </a:t>
            </a:r>
            <a:r>
              <a:rPr b="1" lang="en">
                <a:solidFill>
                  <a:schemeClr val="dk1"/>
                </a:solidFill>
              </a:rPr>
              <a:t>Option 1</a:t>
            </a:r>
            <a:r>
              <a:rPr lang="en">
                <a:solidFill>
                  <a:schemeClr val="dk1"/>
                </a:solidFill>
              </a:rPr>
              <a:t>- After the doll is stuffed. This is the best time to determine what kind of face you want for this particular dolly. Since the head shaping is complete, there won’t be any subtle distortion of the face features from sewing construction or stuffing. Doing the face now makes me commit to what my hand does. I</a:t>
            </a:r>
            <a:r>
              <a:rPr b="1" lang="en">
                <a:solidFill>
                  <a:schemeClr val="dk1"/>
                </a:solidFill>
              </a:rPr>
              <a:t>t’s a great exercise in trust and self acceptance</a:t>
            </a:r>
            <a:r>
              <a:rPr lang="en">
                <a:solidFill>
                  <a:schemeClr val="dk1"/>
                </a:solidFill>
              </a:rPr>
              <a:t>!</a:t>
            </a:r>
            <a:endParaRPr>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48"/>
          <p:cNvPicPr preferRelativeResize="0"/>
          <p:nvPr/>
        </p:nvPicPr>
        <p:blipFill rotWithShape="1">
          <a:blip r:embed="rId3">
            <a:alphaModFix/>
          </a:blip>
          <a:srcRect b="0" l="0" r="0" t="0"/>
          <a:stretch/>
        </p:blipFill>
        <p:spPr>
          <a:xfrm>
            <a:off x="4603974" y="81000"/>
            <a:ext cx="3819525" cy="3778299"/>
          </a:xfrm>
          <a:prstGeom prst="rect">
            <a:avLst/>
          </a:prstGeom>
          <a:noFill/>
          <a:ln>
            <a:noFill/>
          </a:ln>
        </p:spPr>
      </p:pic>
      <p:pic>
        <p:nvPicPr>
          <p:cNvPr id="397" name="Google Shape;397;p48"/>
          <p:cNvPicPr preferRelativeResize="0"/>
          <p:nvPr/>
        </p:nvPicPr>
        <p:blipFill rotWithShape="1">
          <a:blip r:embed="rId4">
            <a:alphaModFix/>
          </a:blip>
          <a:srcRect b="0" l="0" r="0" t="0"/>
          <a:stretch/>
        </p:blipFill>
        <p:spPr>
          <a:xfrm>
            <a:off x="223625" y="128900"/>
            <a:ext cx="3906227" cy="3730399"/>
          </a:xfrm>
          <a:prstGeom prst="rect">
            <a:avLst/>
          </a:prstGeom>
          <a:noFill/>
          <a:ln>
            <a:noFill/>
          </a:ln>
        </p:spPr>
      </p:pic>
      <p:sp>
        <p:nvSpPr>
          <p:cNvPr id="398" name="Google Shape;398;p48"/>
          <p:cNvSpPr txBox="1"/>
          <p:nvPr/>
        </p:nvSpPr>
        <p:spPr>
          <a:xfrm>
            <a:off x="529625" y="3807750"/>
            <a:ext cx="57990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rPr>
              <a:t>Option 2</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Make the face when the doll is flat, before stuffing.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At this point, the doll has a personality, the essence speaks out..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Place the flat doll on the table, reference a model.</a:t>
            </a:r>
            <a:endParaRPr sz="10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49"/>
          <p:cNvPicPr preferRelativeResize="0"/>
          <p:nvPr/>
        </p:nvPicPr>
        <p:blipFill rotWithShape="1">
          <a:blip r:embed="rId3">
            <a:alphaModFix/>
          </a:blip>
          <a:srcRect b="0" l="0" r="0" t="0"/>
          <a:stretch/>
        </p:blipFill>
        <p:spPr>
          <a:xfrm>
            <a:off x="1143000" y="0"/>
            <a:ext cx="6009277" cy="4506950"/>
          </a:xfrm>
          <a:prstGeom prst="rect">
            <a:avLst/>
          </a:prstGeom>
          <a:noFill/>
          <a:ln>
            <a:noFill/>
          </a:ln>
        </p:spPr>
      </p:pic>
      <p:sp>
        <p:nvSpPr>
          <p:cNvPr id="404" name="Google Shape;404;p49"/>
          <p:cNvSpPr txBox="1"/>
          <p:nvPr/>
        </p:nvSpPr>
        <p:spPr>
          <a:xfrm>
            <a:off x="512800" y="4506950"/>
            <a:ext cx="6555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Option 2</a:t>
            </a:r>
            <a:r>
              <a:rPr lang="en"/>
              <a:t> continued: Tape doll to window or use a lightpad. Slip the premade face inside to trace the features.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50"/>
          <p:cNvPicPr preferRelativeResize="0"/>
          <p:nvPr/>
        </p:nvPicPr>
        <p:blipFill rotWithShape="1">
          <a:blip r:embed="rId3">
            <a:alphaModFix/>
          </a:blip>
          <a:srcRect b="0" l="0" r="0" t="0"/>
          <a:stretch/>
        </p:blipFill>
        <p:spPr>
          <a:xfrm>
            <a:off x="152400" y="152400"/>
            <a:ext cx="5050051" cy="3787549"/>
          </a:xfrm>
          <a:prstGeom prst="rect">
            <a:avLst/>
          </a:prstGeom>
          <a:noFill/>
          <a:ln>
            <a:noFill/>
          </a:ln>
        </p:spPr>
      </p:pic>
      <p:pic>
        <p:nvPicPr>
          <p:cNvPr id="410" name="Google Shape;410;p50"/>
          <p:cNvPicPr preferRelativeResize="0"/>
          <p:nvPr/>
        </p:nvPicPr>
        <p:blipFill rotWithShape="1">
          <a:blip r:embed="rId4">
            <a:alphaModFix/>
          </a:blip>
          <a:srcRect b="0" l="0" r="0" t="0"/>
          <a:stretch/>
        </p:blipFill>
        <p:spPr>
          <a:xfrm>
            <a:off x="6756399" y="152400"/>
            <a:ext cx="2235203" cy="1676402"/>
          </a:xfrm>
          <a:prstGeom prst="rect">
            <a:avLst/>
          </a:prstGeom>
          <a:noFill/>
          <a:ln>
            <a:noFill/>
          </a:ln>
        </p:spPr>
      </p:pic>
      <p:pic>
        <p:nvPicPr>
          <p:cNvPr id="411" name="Google Shape;411;p50"/>
          <p:cNvPicPr preferRelativeResize="0"/>
          <p:nvPr/>
        </p:nvPicPr>
        <p:blipFill rotWithShape="1">
          <a:blip r:embed="rId5">
            <a:alphaModFix/>
          </a:blip>
          <a:srcRect b="0" l="0" r="0" t="0"/>
          <a:stretch/>
        </p:blipFill>
        <p:spPr>
          <a:xfrm>
            <a:off x="6756399" y="1981202"/>
            <a:ext cx="2235203" cy="2063852"/>
          </a:xfrm>
          <a:prstGeom prst="rect">
            <a:avLst/>
          </a:prstGeom>
          <a:noFill/>
          <a:ln>
            <a:noFill/>
          </a:ln>
        </p:spPr>
      </p:pic>
      <p:sp>
        <p:nvSpPr>
          <p:cNvPr id="412" name="Google Shape;412;p50"/>
          <p:cNvSpPr txBox="1"/>
          <p:nvPr/>
        </p:nvSpPr>
        <p:spPr>
          <a:xfrm>
            <a:off x="645950" y="3939950"/>
            <a:ext cx="84381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Option 3</a:t>
            </a:r>
            <a:endParaRPr b="1"/>
          </a:p>
          <a:p>
            <a:pPr indent="0" lvl="0" marL="0" rtl="0" algn="l">
              <a:spcBef>
                <a:spcPts val="0"/>
              </a:spcBef>
              <a:spcAft>
                <a:spcPts val="0"/>
              </a:spcAft>
              <a:buNone/>
            </a:pPr>
            <a:r>
              <a:rPr lang="en"/>
              <a:t>Make the face before the doll! Practice on paper with pencils. Practice on the actual fabric. Keep a ¼” </a:t>
            </a:r>
            <a:r>
              <a:rPr lang="en"/>
              <a:t>margin</a:t>
            </a:r>
            <a:r>
              <a:rPr lang="en"/>
              <a:t> around all edges. This space is taken up by the seam. Even though this is the safest way to go, I don’t premake the fabric doll faces. That is a bit too “clinical” for me.However, I do practice this way.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13" name="Google Shape;413;p50"/>
          <p:cNvSpPr txBox="1"/>
          <p:nvPr/>
        </p:nvSpPr>
        <p:spPr>
          <a:xfrm>
            <a:off x="5471350" y="1248975"/>
            <a:ext cx="61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14" name="Google Shape;414;p50"/>
          <p:cNvSpPr txBox="1"/>
          <p:nvPr/>
        </p:nvSpPr>
        <p:spPr>
          <a:xfrm>
            <a:off x="5118350" y="152400"/>
            <a:ext cx="1638000" cy="238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300">
                <a:solidFill>
                  <a:schemeClr val="dk1"/>
                </a:solidFill>
              </a:rPr>
              <a:t>My recommendation is to have designated face-making practice sessions. Also, a quick warm-up before you make each doll face is so beneficial.</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1"/>
          <p:cNvSpPr txBox="1"/>
          <p:nvPr/>
        </p:nvSpPr>
        <p:spPr>
          <a:xfrm>
            <a:off x="2654025" y="54725"/>
            <a:ext cx="37047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Resources and Tools for the Face</a:t>
            </a:r>
            <a:endParaRPr b="0" i="0" sz="1400" u="none" cap="none" strike="noStrike">
              <a:solidFill>
                <a:srgbClr val="000000"/>
              </a:solidFill>
              <a:latin typeface="Arial"/>
              <a:ea typeface="Arial"/>
              <a:cs typeface="Arial"/>
              <a:sym typeface="Arial"/>
            </a:endParaRPr>
          </a:p>
        </p:txBody>
      </p:sp>
      <p:pic>
        <p:nvPicPr>
          <p:cNvPr id="420" name="Google Shape;420;p51"/>
          <p:cNvPicPr preferRelativeResize="0"/>
          <p:nvPr/>
        </p:nvPicPr>
        <p:blipFill rotWithShape="1">
          <a:blip r:embed="rId3">
            <a:alphaModFix/>
          </a:blip>
          <a:srcRect b="0" l="0" r="0" t="0"/>
          <a:stretch/>
        </p:blipFill>
        <p:spPr>
          <a:xfrm>
            <a:off x="66200" y="402650"/>
            <a:ext cx="5177452" cy="1984500"/>
          </a:xfrm>
          <a:prstGeom prst="rect">
            <a:avLst/>
          </a:prstGeom>
          <a:noFill/>
          <a:ln>
            <a:noFill/>
          </a:ln>
        </p:spPr>
      </p:pic>
      <p:pic>
        <p:nvPicPr>
          <p:cNvPr id="421" name="Google Shape;421;p51"/>
          <p:cNvPicPr preferRelativeResize="0"/>
          <p:nvPr/>
        </p:nvPicPr>
        <p:blipFill rotWithShape="1">
          <a:blip r:embed="rId4">
            <a:alphaModFix/>
          </a:blip>
          <a:srcRect b="0" l="0" r="0" t="0"/>
          <a:stretch/>
        </p:blipFill>
        <p:spPr>
          <a:xfrm>
            <a:off x="5823839" y="2268525"/>
            <a:ext cx="3042937" cy="2591200"/>
          </a:xfrm>
          <a:prstGeom prst="rect">
            <a:avLst/>
          </a:prstGeom>
          <a:noFill/>
          <a:ln>
            <a:noFill/>
          </a:ln>
        </p:spPr>
      </p:pic>
      <p:pic>
        <p:nvPicPr>
          <p:cNvPr id="422" name="Google Shape;422;p51"/>
          <p:cNvPicPr preferRelativeResize="0"/>
          <p:nvPr/>
        </p:nvPicPr>
        <p:blipFill rotWithShape="1">
          <a:blip r:embed="rId5">
            <a:alphaModFix/>
          </a:blip>
          <a:srcRect b="0" l="0" r="0" t="0"/>
          <a:stretch/>
        </p:blipFill>
        <p:spPr>
          <a:xfrm>
            <a:off x="594271" y="2977100"/>
            <a:ext cx="3346877" cy="1882624"/>
          </a:xfrm>
          <a:prstGeom prst="rect">
            <a:avLst/>
          </a:prstGeom>
          <a:noFill/>
          <a:ln>
            <a:noFill/>
          </a:ln>
        </p:spPr>
      </p:pic>
      <p:sp>
        <p:nvSpPr>
          <p:cNvPr id="423" name="Google Shape;423;p51"/>
          <p:cNvSpPr txBox="1"/>
          <p:nvPr/>
        </p:nvSpPr>
        <p:spPr>
          <a:xfrm flipH="1">
            <a:off x="399275" y="2724125"/>
            <a:ext cx="3281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For the cheeks-blush pencils and applicator wands or Q-Tips</a:t>
            </a:r>
            <a:endParaRPr b="1" i="0" sz="1400" u="none" cap="none" strike="noStrike">
              <a:solidFill>
                <a:srgbClr val="000000"/>
              </a:solidFill>
              <a:latin typeface="Arial"/>
              <a:ea typeface="Arial"/>
              <a:cs typeface="Arial"/>
              <a:sym typeface="Arial"/>
            </a:endParaRPr>
          </a:p>
        </p:txBody>
      </p:sp>
      <p:sp>
        <p:nvSpPr>
          <p:cNvPr id="424" name="Google Shape;424;p51"/>
          <p:cNvSpPr txBox="1"/>
          <p:nvPr/>
        </p:nvSpPr>
        <p:spPr>
          <a:xfrm>
            <a:off x="6183475" y="2095250"/>
            <a:ext cx="2564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Disappearing ink marker</a:t>
            </a:r>
            <a:endParaRPr b="1" i="0" sz="1400" u="none" cap="none" strike="noStrike">
              <a:solidFill>
                <a:srgbClr val="000000"/>
              </a:solidFill>
              <a:latin typeface="Arial"/>
              <a:ea typeface="Arial"/>
              <a:cs typeface="Arial"/>
              <a:sym typeface="Arial"/>
            </a:endParaRPr>
          </a:p>
        </p:txBody>
      </p:sp>
      <p:sp>
        <p:nvSpPr>
          <p:cNvPr id="425" name="Google Shape;425;p51"/>
          <p:cNvSpPr txBox="1"/>
          <p:nvPr/>
        </p:nvSpPr>
        <p:spPr>
          <a:xfrm>
            <a:off x="5240275" y="597800"/>
            <a:ext cx="3346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rPr>
              <a:t>I love the white gelly roll pen to whiten the mouth inside the lips, add highlights, “dot of life” in eyes. Apply in layers.</a:t>
            </a:r>
            <a:endParaRPr>
              <a:solidFill>
                <a:schemeClr val="dk1"/>
              </a:solidFill>
            </a:endParaRPr>
          </a:p>
        </p:txBody>
      </p:sp>
      <p:sp>
        <p:nvSpPr>
          <p:cNvPr id="426" name="Google Shape;426;p51"/>
          <p:cNvSpPr txBox="1"/>
          <p:nvPr/>
        </p:nvSpPr>
        <p:spPr>
          <a:xfrm>
            <a:off x="5502900" y="1479650"/>
            <a:ext cx="3431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Fons &amp; Porter Chalk Pencils, air &amp; water soluble ink for marking the landmarks.</a:t>
            </a:r>
            <a:endParaRPr/>
          </a:p>
        </p:txBody>
      </p:sp>
      <p:sp>
        <p:nvSpPr>
          <p:cNvPr id="427" name="Google Shape;427;p51"/>
          <p:cNvSpPr txBox="1"/>
          <p:nvPr/>
        </p:nvSpPr>
        <p:spPr>
          <a:xfrm>
            <a:off x="630450" y="1986950"/>
            <a:ext cx="411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400"/>
              <a:buFont typeface="Arial"/>
              <a:buNone/>
            </a:pPr>
            <a:r>
              <a:rPr b="1" lang="en">
                <a:solidFill>
                  <a:schemeClr val="dk1"/>
                </a:solidFill>
              </a:rPr>
              <a:t>My </a:t>
            </a:r>
            <a:r>
              <a:rPr b="1" i="1" lang="en">
                <a:solidFill>
                  <a:schemeClr val="dk1"/>
                </a:solidFill>
              </a:rPr>
              <a:t>go-to</a:t>
            </a:r>
            <a:r>
              <a:rPr b="1" lang="en">
                <a:solidFill>
                  <a:schemeClr val="dk1"/>
                </a:solidFill>
              </a:rPr>
              <a:t> archival fine tip &amp; brush tip markers  </a:t>
            </a:r>
            <a:endParaRPr/>
          </a:p>
        </p:txBody>
      </p:sp>
      <p:sp>
        <p:nvSpPr>
          <p:cNvPr id="428" name="Google Shape;428;p51"/>
          <p:cNvSpPr txBox="1"/>
          <p:nvPr/>
        </p:nvSpPr>
        <p:spPr>
          <a:xfrm>
            <a:off x="4009025" y="2866450"/>
            <a:ext cx="15885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Apply blush gently in circular motion. Re-apply for a deeper tone. Work in layers.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52"/>
          <p:cNvPicPr preferRelativeResize="0"/>
          <p:nvPr/>
        </p:nvPicPr>
        <p:blipFill rotWithShape="1">
          <a:blip r:embed="rId3">
            <a:alphaModFix/>
          </a:blip>
          <a:srcRect b="0" l="0" r="0" t="0"/>
          <a:stretch/>
        </p:blipFill>
        <p:spPr>
          <a:xfrm>
            <a:off x="100900" y="0"/>
            <a:ext cx="4527048" cy="3721148"/>
          </a:xfrm>
          <a:prstGeom prst="rect">
            <a:avLst/>
          </a:prstGeom>
          <a:noFill/>
          <a:ln>
            <a:noFill/>
          </a:ln>
        </p:spPr>
      </p:pic>
      <p:sp>
        <p:nvSpPr>
          <p:cNvPr id="434" name="Google Shape;434;p52"/>
          <p:cNvSpPr txBox="1"/>
          <p:nvPr/>
        </p:nvSpPr>
        <p:spPr>
          <a:xfrm>
            <a:off x="4685875" y="454925"/>
            <a:ext cx="38517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Book: </a:t>
            </a:r>
            <a:r>
              <a:rPr b="0" i="0" lang="en" sz="1800" u="sng" cap="none" strike="noStrike">
                <a:solidFill>
                  <a:srgbClr val="000000"/>
                </a:solidFill>
                <a:latin typeface="Arial"/>
                <a:ea typeface="Arial"/>
                <a:cs typeface="Arial"/>
                <a:sym typeface="Arial"/>
              </a:rPr>
              <a:t>Making Faces in Fabric</a:t>
            </a:r>
            <a:r>
              <a:rPr b="0" i="0" lang="en" sz="1800" u="none" cap="none" strike="noStrike">
                <a:solidFill>
                  <a:srgbClr val="000000"/>
                </a:solidFill>
                <a:latin typeface="Arial"/>
                <a:ea typeface="Arial"/>
                <a:cs typeface="Arial"/>
                <a:sym typeface="Arial"/>
              </a:rPr>
              <a:t> </a:t>
            </a:r>
            <a:r>
              <a:rPr b="0" i="1" lang="en" sz="1800" u="none" cap="none" strike="noStrike">
                <a:solidFill>
                  <a:srgbClr val="000000"/>
                </a:solidFill>
                <a:latin typeface="Arial"/>
                <a:ea typeface="Arial"/>
                <a:cs typeface="Arial"/>
                <a:sym typeface="Arial"/>
              </a:rPr>
              <a:t>workshop with</a:t>
            </a:r>
            <a:r>
              <a:rPr b="0" i="0" lang="en" sz="1800" u="none" cap="none" strike="noStrike">
                <a:solidFill>
                  <a:srgbClr val="000000"/>
                </a:solidFill>
                <a:latin typeface="Arial"/>
                <a:ea typeface="Arial"/>
                <a:cs typeface="Arial"/>
                <a:sym typeface="Arial"/>
              </a:rPr>
              <a:t> Melissa Averinos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Draw, Collage, Stitch &amp; Show</a:t>
            </a:r>
            <a:endParaRPr b="0" i="0" sz="1800" u="none" cap="none" strike="noStrike">
              <a:solidFill>
                <a:srgbClr val="000000"/>
              </a:solidFill>
              <a:latin typeface="Arial"/>
              <a:ea typeface="Arial"/>
              <a:cs typeface="Arial"/>
              <a:sym typeface="Arial"/>
            </a:endParaRPr>
          </a:p>
        </p:txBody>
      </p:sp>
      <p:sp>
        <p:nvSpPr>
          <p:cNvPr id="435" name="Google Shape;435;p52"/>
          <p:cNvSpPr txBox="1"/>
          <p:nvPr/>
        </p:nvSpPr>
        <p:spPr>
          <a:xfrm>
            <a:off x="4757725" y="1722075"/>
            <a:ext cx="3708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Go to Pinterest-search </a:t>
            </a:r>
            <a:r>
              <a:rPr b="0" i="1" lang="en" sz="1400" u="none" cap="none" strike="noStrike">
                <a:solidFill>
                  <a:srgbClr val="000000"/>
                </a:solidFill>
                <a:latin typeface="Arial"/>
                <a:ea typeface="Arial"/>
                <a:cs typeface="Arial"/>
                <a:sym typeface="Arial"/>
              </a:rPr>
              <a:t>rag doll faces</a:t>
            </a:r>
            <a:endParaRPr b="0" i="1" sz="1400" u="none" cap="none" strike="noStrike">
              <a:solidFill>
                <a:srgbClr val="000000"/>
              </a:solidFill>
              <a:latin typeface="Arial"/>
              <a:ea typeface="Arial"/>
              <a:cs typeface="Arial"/>
              <a:sym typeface="Arial"/>
            </a:endParaRPr>
          </a:p>
        </p:txBody>
      </p:sp>
      <p:sp>
        <p:nvSpPr>
          <p:cNvPr id="436" name="Google Shape;436;p52"/>
          <p:cNvSpPr txBox="1"/>
          <p:nvPr/>
        </p:nvSpPr>
        <p:spPr>
          <a:xfrm>
            <a:off x="680875" y="4127125"/>
            <a:ext cx="6362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rPr>
              <a:t>Helped me understand the facial feature relationships. Sparked my joy and creativity.</a:t>
            </a:r>
            <a:endParaRPr>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53"/>
          <p:cNvSpPr txBox="1"/>
          <p:nvPr/>
        </p:nvSpPr>
        <p:spPr>
          <a:xfrm>
            <a:off x="1230650" y="473200"/>
            <a:ext cx="4600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Arial"/>
                <a:ea typeface="Arial"/>
                <a:cs typeface="Arial"/>
                <a:sym typeface="Arial"/>
              </a:rPr>
              <a:t>Who has a scary face?!</a:t>
            </a:r>
            <a:endParaRPr b="1" i="0" sz="2000" u="none" cap="none" strike="noStrike">
              <a:solidFill>
                <a:srgbClr val="000000"/>
              </a:solidFill>
              <a:latin typeface="Arial"/>
              <a:ea typeface="Arial"/>
              <a:cs typeface="Arial"/>
              <a:sym typeface="Arial"/>
            </a:endParaRPr>
          </a:p>
        </p:txBody>
      </p:sp>
      <p:pic>
        <p:nvPicPr>
          <p:cNvPr id="442" name="Google Shape;442;p53"/>
          <p:cNvPicPr preferRelativeResize="0"/>
          <p:nvPr/>
        </p:nvPicPr>
        <p:blipFill rotWithShape="1">
          <a:blip r:embed="rId3">
            <a:alphaModFix/>
          </a:blip>
          <a:srcRect b="0" l="0" r="0" t="0"/>
          <a:stretch/>
        </p:blipFill>
        <p:spPr>
          <a:xfrm>
            <a:off x="6127300" y="152400"/>
            <a:ext cx="2457153" cy="4838702"/>
          </a:xfrm>
          <a:prstGeom prst="rect">
            <a:avLst/>
          </a:prstGeom>
          <a:noFill/>
          <a:ln>
            <a:noFill/>
          </a:ln>
        </p:spPr>
      </p:pic>
      <p:pic>
        <p:nvPicPr>
          <p:cNvPr id="443" name="Google Shape;443;p53"/>
          <p:cNvPicPr preferRelativeResize="0"/>
          <p:nvPr/>
        </p:nvPicPr>
        <p:blipFill rotWithShape="1">
          <a:blip r:embed="rId4">
            <a:alphaModFix/>
          </a:blip>
          <a:srcRect b="0" l="0" r="0" t="0"/>
          <a:stretch/>
        </p:blipFill>
        <p:spPr>
          <a:xfrm>
            <a:off x="152400" y="1337300"/>
            <a:ext cx="4871731" cy="365379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p55"/>
          <p:cNvPicPr preferRelativeResize="0"/>
          <p:nvPr/>
        </p:nvPicPr>
        <p:blipFill rotWithShape="1">
          <a:blip r:embed="rId3">
            <a:alphaModFix/>
          </a:blip>
          <a:srcRect b="0" l="0" r="0" t="0"/>
          <a:stretch/>
        </p:blipFill>
        <p:spPr>
          <a:xfrm>
            <a:off x="0" y="186000"/>
            <a:ext cx="5907302" cy="4430477"/>
          </a:xfrm>
          <a:prstGeom prst="rect">
            <a:avLst/>
          </a:prstGeom>
          <a:noFill/>
          <a:ln>
            <a:noFill/>
          </a:ln>
        </p:spPr>
      </p:pic>
      <p:sp>
        <p:nvSpPr>
          <p:cNvPr id="449" name="Google Shape;449;p55"/>
          <p:cNvSpPr txBox="1"/>
          <p:nvPr/>
        </p:nvSpPr>
        <p:spPr>
          <a:xfrm>
            <a:off x="6118525" y="336725"/>
            <a:ext cx="286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Embellishment possibilities</a:t>
            </a:r>
            <a:endParaRPr b="1"/>
          </a:p>
        </p:txBody>
      </p:sp>
      <p:sp>
        <p:nvSpPr>
          <p:cNvPr id="450" name="Google Shape;450;p55"/>
          <p:cNvSpPr txBox="1"/>
          <p:nvPr/>
        </p:nvSpPr>
        <p:spPr>
          <a:xfrm>
            <a:off x="6244600" y="1496525"/>
            <a:ext cx="484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51" name="Google Shape;451;p55"/>
          <p:cNvSpPr txBox="1"/>
          <p:nvPr/>
        </p:nvSpPr>
        <p:spPr>
          <a:xfrm>
            <a:off x="5936725" y="2375275"/>
            <a:ext cx="3047700" cy="615600"/>
          </a:xfrm>
          <a:prstGeom prst="rect">
            <a:avLst/>
          </a:prstGeom>
          <a:noFill/>
          <a:ln cap="flat" cmpd="sng" w="76200">
            <a:solidFill>
              <a:srgbClr val="E0666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Yo yo’s, crochet flowers, yarn spirals, buttons, metal do dads, etc.</a:t>
            </a:r>
            <a:endParaRPr/>
          </a:p>
        </p:txBody>
      </p:sp>
      <p:sp>
        <p:nvSpPr>
          <p:cNvPr id="452" name="Google Shape;452;p55"/>
          <p:cNvSpPr txBox="1"/>
          <p:nvPr/>
        </p:nvSpPr>
        <p:spPr>
          <a:xfrm>
            <a:off x="6149425" y="925050"/>
            <a:ext cx="2804100" cy="1262100"/>
          </a:xfrm>
          <a:prstGeom prst="rect">
            <a:avLst/>
          </a:prstGeom>
          <a:noFill/>
          <a:ln cap="flat" cmpd="sng" w="76200">
            <a:solidFill>
              <a:srgbClr val="C27BA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rPr>
              <a:t>It d</a:t>
            </a:r>
            <a:r>
              <a:rPr lang="en">
                <a:solidFill>
                  <a:schemeClr val="dk1"/>
                </a:solidFill>
              </a:rPr>
              <a:t>epends on the age of the recipient and what you have in your stash.</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Doll embellishment is a great stash buster.</a:t>
            </a:r>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4"/>
          <p:cNvSpPr txBox="1"/>
          <p:nvPr>
            <p:ph idx="1" type="body"/>
          </p:nvPr>
        </p:nvSpPr>
        <p:spPr>
          <a:xfrm>
            <a:off x="1209175" y="1191075"/>
            <a:ext cx="1849800" cy="477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b="1" lang="en"/>
              <a:t>Rah,Rah Ruby</a:t>
            </a:r>
            <a:endParaRPr b="1"/>
          </a:p>
        </p:txBody>
      </p:sp>
      <p:pic>
        <p:nvPicPr>
          <p:cNvPr id="129" name="Google Shape;129;p4"/>
          <p:cNvPicPr preferRelativeResize="0"/>
          <p:nvPr/>
        </p:nvPicPr>
        <p:blipFill rotWithShape="1">
          <a:blip r:embed="rId3">
            <a:alphaModFix/>
          </a:blip>
          <a:srcRect b="0" l="0" r="0" t="0"/>
          <a:stretch/>
        </p:blipFill>
        <p:spPr>
          <a:xfrm>
            <a:off x="3125804" y="0"/>
            <a:ext cx="2893219" cy="5143501"/>
          </a:xfrm>
          <a:prstGeom prst="rect">
            <a:avLst/>
          </a:prstGeom>
          <a:noFill/>
          <a:ln>
            <a:noFill/>
          </a:ln>
        </p:spPr>
      </p:pic>
    </p:spTree>
  </p:cSld>
  <p:clrMapOvr>
    <a:masterClrMapping/>
  </p:clrMapOvr>
  <mc:AlternateContent>
    <mc:Choice Requires="p14">
      <p:transition spd="slow" p14:dur="4000">
        <p:fad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56"/>
          <p:cNvPicPr preferRelativeResize="0"/>
          <p:nvPr/>
        </p:nvPicPr>
        <p:blipFill rotWithShape="1">
          <a:blip r:embed="rId3">
            <a:alphaModFix/>
          </a:blip>
          <a:srcRect b="0" l="0" r="0" t="0"/>
          <a:stretch/>
        </p:blipFill>
        <p:spPr>
          <a:xfrm>
            <a:off x="152400" y="152400"/>
            <a:ext cx="4472492" cy="4838702"/>
          </a:xfrm>
          <a:prstGeom prst="rect">
            <a:avLst/>
          </a:prstGeom>
          <a:noFill/>
          <a:ln>
            <a:noFill/>
          </a:ln>
        </p:spPr>
      </p:pic>
      <p:sp>
        <p:nvSpPr>
          <p:cNvPr id="458" name="Google Shape;458;p56"/>
          <p:cNvSpPr txBox="1"/>
          <p:nvPr/>
        </p:nvSpPr>
        <p:spPr>
          <a:xfrm>
            <a:off x="4624900" y="614875"/>
            <a:ext cx="45192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Curls for the Girls</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Crochet corkscrew spirals for hair </a:t>
            </a:r>
            <a:endParaRPr b="1" i="0" sz="18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p58"/>
          <p:cNvPicPr preferRelativeResize="0"/>
          <p:nvPr/>
        </p:nvPicPr>
        <p:blipFill rotWithShape="1">
          <a:blip r:embed="rId3">
            <a:alphaModFix/>
          </a:blip>
          <a:srcRect b="0" l="0" r="0" t="0"/>
          <a:stretch/>
        </p:blipFill>
        <p:spPr>
          <a:xfrm>
            <a:off x="152400" y="152400"/>
            <a:ext cx="4264579" cy="4838702"/>
          </a:xfrm>
          <a:prstGeom prst="rect">
            <a:avLst/>
          </a:prstGeom>
          <a:noFill/>
          <a:ln>
            <a:noFill/>
          </a:ln>
        </p:spPr>
      </p:pic>
      <p:sp>
        <p:nvSpPr>
          <p:cNvPr id="464" name="Google Shape;464;p58"/>
          <p:cNvSpPr txBox="1"/>
          <p:nvPr/>
        </p:nvSpPr>
        <p:spPr>
          <a:xfrm>
            <a:off x="4560625" y="1277925"/>
            <a:ext cx="42645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I-Cord necklaces (knit with double pointed needles).</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Allow your doll to travel hands-free!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A one-of-a-kind fiber art necklace.</a:t>
            </a:r>
            <a:endParaRPr b="1" i="0" sz="18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id="469" name="Google Shape;469;ge8d6f45f3a_0_51"/>
          <p:cNvPicPr preferRelativeResize="0"/>
          <p:nvPr/>
        </p:nvPicPr>
        <p:blipFill>
          <a:blip r:embed="rId3">
            <a:alphaModFix/>
          </a:blip>
          <a:stretch>
            <a:fillRect/>
          </a:stretch>
        </p:blipFill>
        <p:spPr>
          <a:xfrm>
            <a:off x="203050" y="1329124"/>
            <a:ext cx="3196974" cy="2397750"/>
          </a:xfrm>
          <a:prstGeom prst="rect">
            <a:avLst/>
          </a:prstGeom>
          <a:noFill/>
          <a:ln cap="flat" cmpd="sng" w="76200">
            <a:solidFill>
              <a:schemeClr val="accent1"/>
            </a:solidFill>
            <a:prstDash val="solid"/>
            <a:round/>
            <a:headEnd len="sm" w="sm" type="none"/>
            <a:tailEnd len="sm" w="sm" type="none"/>
          </a:ln>
        </p:spPr>
      </p:pic>
      <p:pic>
        <p:nvPicPr>
          <p:cNvPr id="470" name="Google Shape;470;ge8d6f45f3a_0_51"/>
          <p:cNvPicPr preferRelativeResize="0"/>
          <p:nvPr/>
        </p:nvPicPr>
        <p:blipFill>
          <a:blip r:embed="rId4">
            <a:alphaModFix/>
          </a:blip>
          <a:stretch>
            <a:fillRect/>
          </a:stretch>
        </p:blipFill>
        <p:spPr>
          <a:xfrm>
            <a:off x="6688699" y="1245700"/>
            <a:ext cx="2235203" cy="2980270"/>
          </a:xfrm>
          <a:prstGeom prst="rect">
            <a:avLst/>
          </a:prstGeom>
          <a:noFill/>
          <a:ln cap="flat" cmpd="sng" w="76200">
            <a:solidFill>
              <a:schemeClr val="accent1"/>
            </a:solidFill>
            <a:prstDash val="solid"/>
            <a:round/>
            <a:headEnd len="sm" w="sm" type="none"/>
            <a:tailEnd len="sm" w="sm" type="none"/>
          </a:ln>
        </p:spPr>
      </p:pic>
      <p:pic>
        <p:nvPicPr>
          <p:cNvPr id="471" name="Google Shape;471;ge8d6f45f3a_0_51"/>
          <p:cNvPicPr preferRelativeResize="0"/>
          <p:nvPr/>
        </p:nvPicPr>
        <p:blipFill>
          <a:blip r:embed="rId5">
            <a:alphaModFix/>
          </a:blip>
          <a:stretch>
            <a:fillRect/>
          </a:stretch>
        </p:blipFill>
        <p:spPr>
          <a:xfrm>
            <a:off x="3630838" y="1245700"/>
            <a:ext cx="2827049" cy="3375401"/>
          </a:xfrm>
          <a:prstGeom prst="rect">
            <a:avLst/>
          </a:prstGeom>
          <a:noFill/>
          <a:ln cap="flat" cmpd="sng" w="76200">
            <a:solidFill>
              <a:schemeClr val="accent1"/>
            </a:solidFill>
            <a:prstDash val="solid"/>
            <a:round/>
            <a:headEnd len="sm" w="sm" type="none"/>
            <a:tailEnd len="sm" w="sm" type="none"/>
          </a:ln>
        </p:spPr>
      </p:pic>
      <p:sp>
        <p:nvSpPr>
          <p:cNvPr id="472" name="Google Shape;472;ge8d6f45f3a_0_51"/>
          <p:cNvSpPr txBox="1"/>
          <p:nvPr/>
        </p:nvSpPr>
        <p:spPr>
          <a:xfrm>
            <a:off x="428750" y="387150"/>
            <a:ext cx="7429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Artsy Rag Dolls participate in Book Shares &amp; Sewing Groups</a:t>
            </a:r>
            <a:endParaRPr b="1" sz="18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pic>
        <p:nvPicPr>
          <p:cNvPr id="477" name="Google Shape;477;ge8d6f45f41_0_0"/>
          <p:cNvPicPr preferRelativeResize="0"/>
          <p:nvPr/>
        </p:nvPicPr>
        <p:blipFill>
          <a:blip r:embed="rId3">
            <a:alphaModFix/>
          </a:blip>
          <a:stretch>
            <a:fillRect/>
          </a:stretch>
        </p:blipFill>
        <p:spPr>
          <a:xfrm>
            <a:off x="4305050" y="221550"/>
            <a:ext cx="4726548" cy="4726548"/>
          </a:xfrm>
          <a:prstGeom prst="rect">
            <a:avLst/>
          </a:prstGeom>
          <a:noFill/>
          <a:ln cap="flat" cmpd="sng" w="76200">
            <a:solidFill>
              <a:srgbClr val="E06666"/>
            </a:solidFill>
            <a:prstDash val="solid"/>
            <a:round/>
            <a:headEnd len="sm" w="sm" type="none"/>
            <a:tailEnd len="sm" w="sm" type="none"/>
          </a:ln>
        </p:spPr>
      </p:pic>
      <p:pic>
        <p:nvPicPr>
          <p:cNvPr id="478" name="Google Shape;478;ge8d6f45f41_0_0"/>
          <p:cNvPicPr preferRelativeResize="0"/>
          <p:nvPr/>
        </p:nvPicPr>
        <p:blipFill>
          <a:blip r:embed="rId4">
            <a:alphaModFix/>
          </a:blip>
          <a:stretch>
            <a:fillRect/>
          </a:stretch>
        </p:blipFill>
        <p:spPr>
          <a:xfrm>
            <a:off x="102975" y="381825"/>
            <a:ext cx="3811374" cy="3663048"/>
          </a:xfrm>
          <a:prstGeom prst="rect">
            <a:avLst/>
          </a:prstGeom>
          <a:noFill/>
          <a:ln cap="flat" cmpd="sng" w="76200">
            <a:solidFill>
              <a:schemeClr val="accent3"/>
            </a:solidFill>
            <a:prstDash val="solid"/>
            <a:round/>
            <a:headEnd len="sm" w="sm" type="none"/>
            <a:tailEnd len="sm" w="sm" type="none"/>
          </a:ln>
        </p:spPr>
      </p:pic>
      <p:sp>
        <p:nvSpPr>
          <p:cNvPr id="479" name="Google Shape;479;ge8d6f45f41_0_0"/>
          <p:cNvSpPr txBox="1"/>
          <p:nvPr/>
        </p:nvSpPr>
        <p:spPr>
          <a:xfrm>
            <a:off x="160025" y="4253225"/>
            <a:ext cx="38115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t>Artsy Rag Dolls can hit the road on a bike &amp; hang out texting.</a:t>
            </a:r>
            <a:endParaRPr b="1" sz="16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57"/>
          <p:cNvSpPr txBox="1"/>
          <p:nvPr>
            <p:ph type="title"/>
          </p:nvPr>
        </p:nvSpPr>
        <p:spPr>
          <a:xfrm>
            <a:off x="2092750" y="445025"/>
            <a:ext cx="4395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Rag Dolls Artsy Style are: </a:t>
            </a:r>
            <a:endParaRPr/>
          </a:p>
        </p:txBody>
      </p:sp>
      <p:sp>
        <p:nvSpPr>
          <p:cNvPr id="485" name="Google Shape;485;p57"/>
          <p:cNvSpPr txBox="1"/>
          <p:nvPr>
            <p:ph idx="1" type="body"/>
          </p:nvPr>
        </p:nvSpPr>
        <p:spPr>
          <a:xfrm>
            <a:off x="311950" y="1112525"/>
            <a:ext cx="7196100" cy="3793500"/>
          </a:xfrm>
          <a:prstGeom prst="rect">
            <a:avLst/>
          </a:prstGeom>
          <a:noFill/>
          <a:ln cap="flat" cmpd="sng" w="76200">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425450" lvl="0" marL="457200" rtl="0" algn="l">
              <a:lnSpc>
                <a:spcPct val="105000"/>
              </a:lnSpc>
              <a:spcBef>
                <a:spcPts val="0"/>
              </a:spcBef>
              <a:spcAft>
                <a:spcPts val="0"/>
              </a:spcAft>
              <a:buClr>
                <a:srgbClr val="741B47"/>
              </a:buClr>
              <a:buSzPts val="3100"/>
              <a:buChar char="●"/>
            </a:pPr>
            <a:r>
              <a:rPr lang="en" sz="3100">
                <a:solidFill>
                  <a:srgbClr val="741B47"/>
                </a:solidFill>
              </a:rPr>
              <a:t>A </a:t>
            </a:r>
            <a:r>
              <a:rPr lang="en" sz="3100">
                <a:solidFill>
                  <a:srgbClr val="741B47"/>
                </a:solidFill>
              </a:rPr>
              <a:t>travel companion</a:t>
            </a:r>
            <a:endParaRPr sz="3100">
              <a:solidFill>
                <a:srgbClr val="741B47"/>
              </a:solidFill>
            </a:endParaRPr>
          </a:p>
          <a:p>
            <a:pPr indent="-425450" lvl="0" marL="457200" rtl="0" algn="l">
              <a:lnSpc>
                <a:spcPct val="105000"/>
              </a:lnSpc>
              <a:spcBef>
                <a:spcPts val="0"/>
              </a:spcBef>
              <a:spcAft>
                <a:spcPts val="0"/>
              </a:spcAft>
              <a:buClr>
                <a:srgbClr val="741B47"/>
              </a:buClr>
              <a:buSzPts val="3100"/>
              <a:buChar char="●"/>
            </a:pPr>
            <a:r>
              <a:rPr lang="en" sz="3100">
                <a:solidFill>
                  <a:srgbClr val="741B47"/>
                </a:solidFill>
              </a:rPr>
              <a:t>An emotional support</a:t>
            </a:r>
            <a:endParaRPr sz="3100">
              <a:solidFill>
                <a:srgbClr val="741B47"/>
              </a:solidFill>
            </a:endParaRPr>
          </a:p>
          <a:p>
            <a:pPr indent="-425450" lvl="0" marL="457200" rtl="0" algn="l">
              <a:lnSpc>
                <a:spcPct val="105000"/>
              </a:lnSpc>
              <a:spcBef>
                <a:spcPts val="0"/>
              </a:spcBef>
              <a:spcAft>
                <a:spcPts val="0"/>
              </a:spcAft>
              <a:buClr>
                <a:srgbClr val="741B47"/>
              </a:buClr>
              <a:buSzPts val="3100"/>
              <a:buChar char="●"/>
            </a:pPr>
            <a:r>
              <a:rPr lang="en" sz="3100">
                <a:solidFill>
                  <a:srgbClr val="741B47"/>
                </a:solidFill>
              </a:rPr>
              <a:t>A unique wearable piece of art</a:t>
            </a:r>
            <a:endParaRPr sz="3100">
              <a:solidFill>
                <a:srgbClr val="741B47"/>
              </a:solidFill>
            </a:endParaRPr>
          </a:p>
          <a:p>
            <a:pPr indent="-425450" lvl="0" marL="457200" rtl="0" algn="l">
              <a:lnSpc>
                <a:spcPct val="105000"/>
              </a:lnSpc>
              <a:spcBef>
                <a:spcPts val="0"/>
              </a:spcBef>
              <a:spcAft>
                <a:spcPts val="0"/>
              </a:spcAft>
              <a:buClr>
                <a:srgbClr val="741B47"/>
              </a:buClr>
              <a:buSzPts val="3100"/>
              <a:buChar char="●"/>
            </a:pPr>
            <a:r>
              <a:rPr lang="en" sz="3100">
                <a:solidFill>
                  <a:srgbClr val="741B47"/>
                </a:solidFill>
              </a:rPr>
              <a:t>A conversation starter</a:t>
            </a:r>
            <a:endParaRPr sz="3100">
              <a:solidFill>
                <a:srgbClr val="741B47"/>
              </a:solidFill>
            </a:endParaRPr>
          </a:p>
          <a:p>
            <a:pPr indent="-425450" lvl="0" marL="457200" rtl="0" algn="l">
              <a:lnSpc>
                <a:spcPct val="105000"/>
              </a:lnSpc>
              <a:spcBef>
                <a:spcPts val="0"/>
              </a:spcBef>
              <a:spcAft>
                <a:spcPts val="0"/>
              </a:spcAft>
              <a:buClr>
                <a:srgbClr val="741B47"/>
              </a:buClr>
              <a:buSzPts val="3100"/>
              <a:buChar char="●"/>
            </a:pPr>
            <a:r>
              <a:rPr lang="en" sz="3100">
                <a:solidFill>
                  <a:srgbClr val="741B47"/>
                </a:solidFill>
              </a:rPr>
              <a:t>A soft, sensory fidget </a:t>
            </a:r>
            <a:endParaRPr sz="3100">
              <a:solidFill>
                <a:srgbClr val="741B47"/>
              </a:solidFill>
            </a:endParaRPr>
          </a:p>
          <a:p>
            <a:pPr indent="-425450" lvl="0" marL="457200" rtl="0" algn="l">
              <a:lnSpc>
                <a:spcPct val="105000"/>
              </a:lnSpc>
              <a:spcBef>
                <a:spcPts val="0"/>
              </a:spcBef>
              <a:spcAft>
                <a:spcPts val="0"/>
              </a:spcAft>
              <a:buClr>
                <a:srgbClr val="741B47"/>
              </a:buClr>
              <a:buSzPts val="3100"/>
              <a:buChar char="●"/>
            </a:pPr>
            <a:r>
              <a:rPr lang="en" sz="3100">
                <a:solidFill>
                  <a:srgbClr val="741B47"/>
                </a:solidFill>
              </a:rPr>
              <a:t>A hand free accessory</a:t>
            </a:r>
            <a:endParaRPr sz="3100">
              <a:solidFill>
                <a:srgbClr val="741B47"/>
              </a:solidFill>
            </a:endParaRPr>
          </a:p>
          <a:p>
            <a:pPr indent="-425450" lvl="0" marL="457200" rtl="0" algn="l">
              <a:lnSpc>
                <a:spcPct val="105000"/>
              </a:lnSpc>
              <a:spcBef>
                <a:spcPts val="0"/>
              </a:spcBef>
              <a:spcAft>
                <a:spcPts val="0"/>
              </a:spcAft>
              <a:buClr>
                <a:srgbClr val="741B47"/>
              </a:buClr>
              <a:buSzPts val="3100"/>
              <a:buChar char="●"/>
            </a:pPr>
            <a:r>
              <a:rPr lang="en" sz="3100">
                <a:solidFill>
                  <a:srgbClr val="741B47"/>
                </a:solidFill>
              </a:rPr>
              <a:t>Good for all ages </a:t>
            </a:r>
            <a:endParaRPr sz="3100">
              <a:solidFill>
                <a:srgbClr val="741B47"/>
              </a:solidFill>
            </a:endParaRPr>
          </a:p>
          <a:p>
            <a:pPr indent="0" lvl="0" marL="457200" rtl="0" algn="l">
              <a:lnSpc>
                <a:spcPct val="105000"/>
              </a:lnSpc>
              <a:spcBef>
                <a:spcPts val="1200"/>
              </a:spcBef>
              <a:spcAft>
                <a:spcPts val="0"/>
              </a:spcAft>
              <a:buSzPts val="1800"/>
              <a:buNone/>
            </a:pPr>
            <a:r>
              <a:t/>
            </a:r>
            <a:endParaRPr sz="3600">
              <a:solidFill>
                <a:srgbClr val="741B47"/>
              </a:solidFill>
            </a:endParaRPr>
          </a:p>
          <a:p>
            <a:pPr indent="0" lvl="0" marL="0" rtl="0" algn="ctr">
              <a:lnSpc>
                <a:spcPct val="105000"/>
              </a:lnSpc>
              <a:spcBef>
                <a:spcPts val="1200"/>
              </a:spcBef>
              <a:spcAft>
                <a:spcPts val="1200"/>
              </a:spcAft>
              <a:buSzPts val="1018"/>
              <a:buNone/>
            </a:pPr>
            <a:r>
              <a:t/>
            </a:r>
            <a:endParaRPr sz="3600">
              <a:solidFill>
                <a:srgbClr val="741B47"/>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5"/>
          <p:cNvPicPr preferRelativeResize="0"/>
          <p:nvPr/>
        </p:nvPicPr>
        <p:blipFill rotWithShape="1">
          <a:blip r:embed="rId3">
            <a:alphaModFix/>
          </a:blip>
          <a:srcRect b="0" l="0" r="0" t="0"/>
          <a:stretch/>
        </p:blipFill>
        <p:spPr>
          <a:xfrm>
            <a:off x="3211115" y="152400"/>
            <a:ext cx="2721770" cy="4838702"/>
          </a:xfrm>
          <a:prstGeom prst="rect">
            <a:avLst/>
          </a:prstGeom>
          <a:noFill/>
          <a:ln>
            <a:noFill/>
          </a:ln>
        </p:spPr>
      </p:pic>
      <p:sp>
        <p:nvSpPr>
          <p:cNvPr id="135" name="Google Shape;135;p5"/>
          <p:cNvSpPr txBox="1"/>
          <p:nvPr/>
        </p:nvSpPr>
        <p:spPr>
          <a:xfrm>
            <a:off x="1167825" y="1505425"/>
            <a:ext cx="20433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Restful Rhonda</a:t>
            </a:r>
            <a:endParaRPr b="1" i="0" sz="22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40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6"/>
          <p:cNvPicPr preferRelativeResize="0"/>
          <p:nvPr/>
        </p:nvPicPr>
        <p:blipFill rotWithShape="1">
          <a:blip r:embed="rId3">
            <a:alphaModFix/>
          </a:blip>
          <a:srcRect b="0" l="0" r="0" t="0"/>
          <a:stretch/>
        </p:blipFill>
        <p:spPr>
          <a:xfrm>
            <a:off x="3152049" y="152400"/>
            <a:ext cx="2839902" cy="4838702"/>
          </a:xfrm>
          <a:prstGeom prst="rect">
            <a:avLst/>
          </a:prstGeom>
          <a:noFill/>
          <a:ln>
            <a:noFill/>
          </a:ln>
        </p:spPr>
      </p:pic>
      <p:sp>
        <p:nvSpPr>
          <p:cNvPr id="141" name="Google Shape;141;p6"/>
          <p:cNvSpPr txBox="1"/>
          <p:nvPr/>
        </p:nvSpPr>
        <p:spPr>
          <a:xfrm>
            <a:off x="1551500" y="1051900"/>
            <a:ext cx="20190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Ready Rita</a:t>
            </a:r>
            <a:endParaRPr b="1" i="0" sz="18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40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7"/>
          <p:cNvPicPr preferRelativeResize="0"/>
          <p:nvPr/>
        </p:nvPicPr>
        <p:blipFill rotWithShape="1">
          <a:blip r:embed="rId3">
            <a:alphaModFix/>
          </a:blip>
          <a:srcRect b="0" l="0" r="0" t="0"/>
          <a:stretch/>
        </p:blipFill>
        <p:spPr>
          <a:xfrm>
            <a:off x="3211115" y="152400"/>
            <a:ext cx="2721770" cy="4838702"/>
          </a:xfrm>
          <a:prstGeom prst="rect">
            <a:avLst/>
          </a:prstGeom>
          <a:noFill/>
          <a:ln>
            <a:noFill/>
          </a:ln>
        </p:spPr>
      </p:pic>
      <p:sp>
        <p:nvSpPr>
          <p:cNvPr id="147" name="Google Shape;147;p7"/>
          <p:cNvSpPr txBox="1"/>
          <p:nvPr/>
        </p:nvSpPr>
        <p:spPr>
          <a:xfrm>
            <a:off x="1049625" y="1592275"/>
            <a:ext cx="21615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 sz="1900" u="none" cap="none" strike="noStrike">
                <a:solidFill>
                  <a:schemeClr val="dk1"/>
                </a:solidFill>
                <a:latin typeface="Arial"/>
                <a:ea typeface="Arial"/>
                <a:cs typeface="Arial"/>
                <a:sym typeface="Arial"/>
              </a:rPr>
              <a:t>Bouffant Belle</a:t>
            </a:r>
            <a:endParaRPr b="1" i="0" sz="19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40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8"/>
          <p:cNvPicPr preferRelativeResize="0"/>
          <p:nvPr/>
        </p:nvPicPr>
        <p:blipFill rotWithShape="1">
          <a:blip r:embed="rId3">
            <a:alphaModFix/>
          </a:blip>
          <a:srcRect b="0" l="0" r="0" t="0"/>
          <a:stretch/>
        </p:blipFill>
        <p:spPr>
          <a:xfrm>
            <a:off x="3211115" y="152400"/>
            <a:ext cx="2721770" cy="4838702"/>
          </a:xfrm>
          <a:prstGeom prst="rect">
            <a:avLst/>
          </a:prstGeom>
          <a:noFill/>
          <a:ln>
            <a:noFill/>
          </a:ln>
        </p:spPr>
      </p:pic>
      <p:sp>
        <p:nvSpPr>
          <p:cNvPr id="153" name="Google Shape;153;p8"/>
          <p:cNvSpPr txBox="1"/>
          <p:nvPr/>
        </p:nvSpPr>
        <p:spPr>
          <a:xfrm>
            <a:off x="965000" y="1727375"/>
            <a:ext cx="2246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Ever So Soft Evie</a:t>
            </a:r>
            <a:endParaRPr b="1" i="0" sz="19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40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